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handoutMasterIdLst>
    <p:handoutMasterId r:id="rId41"/>
  </p:handoutMasterIdLst>
  <p:sldIdLst>
    <p:sldId id="256" r:id="rId5"/>
    <p:sldId id="257" r:id="rId6"/>
    <p:sldId id="258" r:id="rId7"/>
    <p:sldId id="259" r:id="rId8"/>
    <p:sldId id="260" r:id="rId9"/>
    <p:sldId id="261" r:id="rId10"/>
    <p:sldId id="262" r:id="rId11"/>
    <p:sldId id="263" r:id="rId12"/>
    <p:sldId id="264" r:id="rId13"/>
    <p:sldId id="265" r:id="rId14"/>
    <p:sldId id="266" r:id="rId15"/>
    <p:sldId id="290" r:id="rId16"/>
    <p:sldId id="289" r:id="rId17"/>
    <p:sldId id="288" r:id="rId18"/>
    <p:sldId id="287" r:id="rId19"/>
    <p:sldId id="286" r:id="rId20"/>
    <p:sldId id="285" r:id="rId21"/>
    <p:sldId id="284" r:id="rId22"/>
    <p:sldId id="283" r:id="rId23"/>
    <p:sldId id="282" r:id="rId24"/>
    <p:sldId id="281" r:id="rId25"/>
    <p:sldId id="280" r:id="rId26"/>
    <p:sldId id="279" r:id="rId27"/>
    <p:sldId id="278" r:id="rId28"/>
    <p:sldId id="277" r:id="rId29"/>
    <p:sldId id="276" r:id="rId30"/>
    <p:sldId id="275" r:id="rId31"/>
    <p:sldId id="274" r:id="rId32"/>
    <p:sldId id="273" r:id="rId33"/>
    <p:sldId id="272" r:id="rId34"/>
    <p:sldId id="271" r:id="rId35"/>
    <p:sldId id="270" r:id="rId36"/>
    <p:sldId id="269" r:id="rId37"/>
    <p:sldId id="268" r:id="rId38"/>
    <p:sldId id="26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69" autoAdjust="0"/>
    <p:restoredTop sz="95356" autoAdjust="0"/>
  </p:normalViewPr>
  <p:slideViewPr>
    <p:cSldViewPr snapToGrid="0" showGuides="1">
      <p:cViewPr varScale="1">
        <p:scale>
          <a:sx n="68" d="100"/>
          <a:sy n="68" d="100"/>
        </p:scale>
        <p:origin x="780" y="60"/>
      </p:cViewPr>
      <p:guideLst>
        <p:guide orient="horz" pos="2160"/>
        <p:guide pos="3840"/>
      </p:guideLst>
    </p:cSldViewPr>
  </p:slideViewPr>
  <p:notesTextViewPr>
    <p:cViewPr>
      <p:scale>
        <a:sx n="1" d="1"/>
        <a:sy n="1" d="1"/>
      </p:scale>
      <p:origin x="0" y="0"/>
    </p:cViewPr>
  </p:notesTextViewPr>
  <p:notesViewPr>
    <p:cSldViewPr snapToGrid="0" showGuides="1">
      <p:cViewPr varScale="1">
        <p:scale>
          <a:sx n="92" d="100"/>
          <a:sy n="92" d="100"/>
        </p:scale>
        <p:origin x="373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12/12/2019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12/12/2019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cs typeface="Arial" pitchFamily="34" charset="0"/>
              </a:rPr>
              <a:t>NOTE: </a:t>
            </a:r>
            <a:r>
              <a:rPr lang="en-US" sz="1200" dirty="0">
                <a:cs typeface="Arial" pitchFamily="34" charset="0"/>
              </a:rPr>
              <a:t>Want a different image on this slide? Select the picture and delete it. Now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205551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cs typeface="Arial" pitchFamily="34" charset="0"/>
              </a:rPr>
              <a:t>NOTE: </a:t>
            </a:r>
            <a:r>
              <a:rPr lang="en-US" sz="1200">
                <a:cs typeface="Arial" pitchFamily="34" charset="0"/>
              </a:rPr>
              <a:t>Want a different image on this slide? Select the picture and delete it. Now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2205551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cs typeface="Arial" pitchFamily="34" charset="0"/>
              </a:rPr>
              <a:t>NOTE: </a:t>
            </a:r>
            <a:r>
              <a:rPr lang="en-US" sz="1200">
                <a:cs typeface="Arial" pitchFamily="34" charset="0"/>
              </a:rPr>
              <a:t>Want a different image on this slide? Select the picture and delete it. Now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28</a:t>
            </a:fld>
            <a:endParaRPr lang="en-US"/>
          </a:p>
        </p:txBody>
      </p:sp>
    </p:spTree>
    <p:extLst>
      <p:ext uri="{BB962C8B-B14F-4D97-AF65-F5344CB8AC3E}">
        <p14:creationId xmlns:p14="http://schemas.microsoft.com/office/powerpoint/2010/main" val="184057137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t>Click to edit Master title style</a:t>
            </a: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p:cNvSpPr>
            <a:spLocks noGrp="1"/>
          </p:cNvSpPr>
          <p:nvPr>
            <p:ph type="dt" sz="half" idx="10"/>
          </p:nvPr>
        </p:nvSpPr>
        <p:spPr/>
        <p:txBody>
          <a:bodyPr/>
          <a:lstStyle/>
          <a:p>
            <a:fld id="{402B9795-92DC-40DC-A1CA-9A4B349D7824}" type="datetimeFigureOut">
              <a:rPr lang="en-US" smtClean="0"/>
              <a:t>12/12/2019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pic>
        <p:nvPicPr>
          <p:cNvPr id="11" name="Picture 10" title="Ribbon tab"/>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idx="1"/>
          </p:nvPr>
        </p:nvSpPr>
        <p:spPr/>
        <p:txBody>
          <a:bodyPr/>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402B9795-92DC-40DC-A1CA-9A4B349D7824}" type="datetimeFigureOut">
              <a:rPr lang="en-US" smtClean="0"/>
              <a:t>12/12/2019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t>Click to edit Master title style</a:t>
            </a:r>
          </a:p>
        </p:txBody>
      </p:sp>
      <p:sp>
        <p:nvSpPr>
          <p:cNvPr id="11" name="Picture Placeholder 10" title="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pic>
        <p:nvPicPr>
          <p:cNvPr id="10" name="Picture 9" title="Ribbon tab"/>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t>Click to edit Master title style</a:t>
            </a: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smtClean="0"/>
              <a:t>12/12/2019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pic>
        <p:nvPicPr>
          <p:cNvPr id="7" name="Picture 6" title="Ribbon tab"/>
          <p:cNvPicPr>
            <a:picLocks noChangeAspect="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t>Click to edit Master text styles</a:t>
            </a:r>
          </a:p>
          <a:p>
            <a:pPr lvl="1"/>
            <a:r>
              <a:t>Second level</a:t>
            </a:r>
          </a:p>
          <a:p>
            <a:pPr lvl="2"/>
            <a:r>
              <a:t>Third level</a:t>
            </a:r>
          </a:p>
          <a:p>
            <a:pPr lvl="3"/>
            <a:r>
              <a:t>Fourth level</a:t>
            </a:r>
          </a:p>
          <a:p>
            <a:pPr lvl="4"/>
            <a:r>
              <a:t>Fifth level</a:t>
            </a: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t>Click to edit Master text styles</a:t>
            </a:r>
          </a:p>
          <a:p>
            <a:pPr lvl="1"/>
            <a:r>
              <a:t>Second level</a:t>
            </a:r>
          </a:p>
          <a:p>
            <a:pPr lvl="2"/>
            <a:r>
              <a:t>Third level</a:t>
            </a:r>
          </a:p>
          <a:p>
            <a:pPr lvl="3"/>
            <a:r>
              <a:t>Fourth level</a:t>
            </a:r>
          </a:p>
          <a:p>
            <a:pPr lvl="4"/>
            <a:r>
              <a:t>Fifth level</a:t>
            </a:r>
          </a:p>
        </p:txBody>
      </p:sp>
      <p:sp>
        <p:nvSpPr>
          <p:cNvPr id="5" name="Date Placeholder 4"/>
          <p:cNvSpPr>
            <a:spLocks noGrp="1"/>
          </p:cNvSpPr>
          <p:nvPr>
            <p:ph type="dt" sz="half" idx="10"/>
          </p:nvPr>
        </p:nvSpPr>
        <p:spPr/>
        <p:txBody>
          <a:bodyPr/>
          <a:lstStyle/>
          <a:p>
            <a:fld id="{402B9795-92DC-40DC-A1CA-9A4B349D7824}" type="datetimeFigureOut">
              <a:rPr lang="en-US" smtClean="0"/>
              <a:t>12/12/2019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t>Click to edit Master text styles</a:t>
            </a:r>
          </a:p>
          <a:p>
            <a:pPr lvl="1"/>
            <a:r>
              <a:t>Second level</a:t>
            </a:r>
          </a:p>
          <a:p>
            <a:pPr lvl="2"/>
            <a:r>
              <a:t>Third level</a:t>
            </a:r>
          </a:p>
          <a:p>
            <a:pPr lvl="3"/>
            <a:r>
              <a:t>Fourth level</a:t>
            </a:r>
          </a:p>
          <a:p>
            <a:pPr lvl="4"/>
            <a:r>
              <a:t>Fifth level</a:t>
            </a: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t>Click to edit Master text styles</a:t>
            </a:r>
          </a:p>
          <a:p>
            <a:pPr lvl="1"/>
            <a:r>
              <a:t>Second level</a:t>
            </a:r>
          </a:p>
          <a:p>
            <a:pPr lvl="2"/>
            <a:r>
              <a:t>Third level</a:t>
            </a:r>
          </a:p>
          <a:p>
            <a:pPr lvl="3"/>
            <a:r>
              <a:t>Fourth level</a:t>
            </a:r>
          </a:p>
          <a:p>
            <a:pPr lvl="4"/>
            <a:r>
              <a:t>Fifth level</a:t>
            </a:r>
          </a:p>
        </p:txBody>
      </p:sp>
      <p:sp>
        <p:nvSpPr>
          <p:cNvPr id="7" name="Date Placeholder 6"/>
          <p:cNvSpPr>
            <a:spLocks noGrp="1"/>
          </p:cNvSpPr>
          <p:nvPr>
            <p:ph type="dt" sz="half" idx="10"/>
          </p:nvPr>
        </p:nvSpPr>
        <p:spPr/>
        <p:txBody>
          <a:bodyPr/>
          <a:lstStyle/>
          <a:p>
            <a:fld id="{402B9795-92DC-40DC-A1CA-9A4B349D7824}" type="datetimeFigureOut">
              <a:rPr lang="en-US" smtClean="0"/>
              <a:t>12/12/2019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Date Placeholder 2"/>
          <p:cNvSpPr>
            <a:spLocks noGrp="1"/>
          </p:cNvSpPr>
          <p:nvPr>
            <p:ph type="dt" sz="half" idx="10"/>
          </p:nvPr>
        </p:nvSpPr>
        <p:spPr/>
        <p:txBody>
          <a:bodyPr/>
          <a:lstStyle/>
          <a:p>
            <a:fld id="{402B9795-92DC-40DC-A1CA-9A4B349D7824}" type="datetimeFigureOut">
              <a:rPr lang="en-US" smtClean="0"/>
              <a:t>12/12/2019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smtClean="0"/>
              <a:t>12/12/2019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t>Click to edit Master title style</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t>Click to edit Master text styles</a:t>
            </a:r>
          </a:p>
          <a:p>
            <a:pPr lvl="1"/>
            <a:r>
              <a:t>Second level</a:t>
            </a:r>
          </a:p>
          <a:p>
            <a:pPr lvl="2"/>
            <a:r>
              <a:t>Third level</a:t>
            </a:r>
          </a:p>
          <a:p>
            <a:pPr lvl="3"/>
            <a:r>
              <a:t>Fourth level</a:t>
            </a:r>
          </a:p>
          <a:p>
            <a:pPr lvl="4"/>
            <a:r>
              <a:t>Fifth level</a:t>
            </a: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t>12/12/2019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t>Click to edit Master title style</a:t>
            </a:r>
          </a:p>
        </p:txBody>
      </p:sp>
      <p:sp>
        <p:nvSpPr>
          <p:cNvPr id="3" name="Picture Placeholder 2" title="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t>Click to edit Master text styles</a:t>
            </a:r>
          </a:p>
        </p:txBody>
      </p:sp>
      <p:sp>
        <p:nvSpPr>
          <p:cNvPr id="5" name="Date Placeholder 4"/>
          <p:cNvSpPr>
            <a:spLocks noGrp="1"/>
          </p:cNvSpPr>
          <p:nvPr>
            <p:ph type="dt" sz="half" idx="10"/>
          </p:nvPr>
        </p:nvSpPr>
        <p:spPr/>
        <p:txBody>
          <a:bodyPr/>
          <a:lstStyle/>
          <a:p>
            <a:fld id="{402B9795-92DC-40DC-A1CA-9A4B349D7824}" type="datetimeFigureOut">
              <a:rPr lang="en-US" smtClean="0"/>
              <a:t>12/12/2019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Click to edit Master title style</a:t>
            </a:r>
          </a:p>
        </p:txBody>
      </p:sp>
      <p:sp>
        <p:nvSpPr>
          <p:cNvPr id="3" name="Vertical Text Placeholder 2"/>
          <p:cNvSpPr>
            <a:spLocks noGrp="1"/>
          </p:cNvSpPr>
          <p:nvPr>
            <p:ph type="body" orient="vert" idx="1"/>
          </p:nvPr>
        </p:nvSpPr>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402B9795-92DC-40DC-A1CA-9A4B349D7824}" type="datetimeFigureOut">
              <a:rPr lang="en-US" smtClean="0"/>
              <a:t>12/12/2019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t>Click to edit Master title style</a:t>
            </a: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t>Click to edit Master text styles</a:t>
            </a:r>
          </a:p>
          <a:p>
            <a:pPr lvl="1"/>
            <a:r>
              <a:t>Second level</a:t>
            </a:r>
          </a:p>
          <a:p>
            <a:pPr lvl="2"/>
            <a:r>
              <a:t>Third level</a:t>
            </a:r>
          </a:p>
          <a:p>
            <a:pPr lvl="3"/>
            <a:r>
              <a:t>Fourth level</a:t>
            </a:r>
          </a:p>
          <a:p>
            <a:pPr lvl="4"/>
            <a:r>
              <a:t>Fifth level</a:t>
            </a:r>
          </a:p>
        </p:txBody>
      </p:sp>
      <p:sp>
        <p:nvSpPr>
          <p:cNvPr id="4" name="Date Placeholder 3"/>
          <p:cNvSpPr>
            <a:spLocks noGrp="1"/>
          </p:cNvSpPr>
          <p:nvPr>
            <p:ph type="dt" sz="half" idx="10"/>
          </p:nvPr>
        </p:nvSpPr>
        <p:spPr/>
        <p:txBody>
          <a:bodyPr/>
          <a:lstStyle/>
          <a:p>
            <a:fld id="{402B9795-92DC-40DC-A1CA-9A4B349D7824}" type="datetimeFigureOut">
              <a:rPr lang="en-US" smtClean="0"/>
              <a:t>12/12/2019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t>Click to edit Master title style</a:t>
            </a: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t>Click to edit Master text styles</a:t>
            </a:r>
          </a:p>
          <a:p>
            <a:pPr lvl="1"/>
            <a:r>
              <a:t>Second level</a:t>
            </a:r>
          </a:p>
          <a:p>
            <a:pPr lvl="2"/>
            <a:r>
              <a:t>Third level</a:t>
            </a:r>
          </a:p>
          <a:p>
            <a:pPr lvl="3"/>
            <a:r>
              <a:t>Fourth level</a:t>
            </a:r>
          </a:p>
          <a:p>
            <a:pPr lvl="4"/>
            <a:r>
              <a:t>Fifth level</a:t>
            </a:r>
          </a:p>
          <a:p>
            <a:pPr lvl="5"/>
            <a:r>
              <a:t>Sixth level</a:t>
            </a:r>
          </a:p>
          <a:p>
            <a:pPr lvl="6"/>
            <a:r>
              <a:t>Seventh level</a:t>
            </a:r>
          </a:p>
          <a:p>
            <a:pPr lvl="7"/>
            <a:r>
              <a:t>Eighth level</a:t>
            </a:r>
          </a:p>
          <a:p>
            <a:pPr lvl="8"/>
            <a:r>
              <a:t>Ninth level</a:t>
            </a: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a:solidFill>
                  <a:schemeClr val="tx1">
                    <a:lumMod val="75000"/>
                  </a:schemeClr>
                </a:solidFill>
              </a:defRPr>
            </a:lvl1pPr>
          </a:lstStyle>
          <a:p>
            <a:fld id="{402B9795-92DC-40DC-A1CA-9A4B349D7824}" type="datetimeFigureOut">
              <a:rPr lang="en-US" smtClean="0"/>
              <a:pPr/>
              <a:t>12/12/2019</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74221" y="2579641"/>
            <a:ext cx="5734050" cy="2219691"/>
          </a:xfrm>
        </p:spPr>
        <p:txBody>
          <a:bodyPr anchor="ctr"/>
          <a:lstStyle/>
          <a:p>
            <a:pPr algn="ctr"/>
            <a:r>
              <a:rPr lang="en-US" dirty="0"/>
              <a:t>Descriptive </a:t>
            </a:r>
            <a:br>
              <a:rPr lang="en-US" dirty="0"/>
            </a:br>
            <a:r>
              <a:rPr lang="en-US" dirty="0"/>
              <a:t>Pre-Writing</a:t>
            </a:r>
          </a:p>
        </p:txBody>
      </p:sp>
      <p:pic>
        <p:nvPicPr>
          <p:cNvPr id="4" name="Picture Placeholder 3" title="Open book on table, blurred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7" name="Subtitle 6"/>
          <p:cNvSpPr>
            <a:spLocks noGrp="1"/>
          </p:cNvSpPr>
          <p:nvPr>
            <p:ph type="subTitle" idx="1"/>
          </p:nvPr>
        </p:nvSpPr>
        <p:spPr>
          <a:xfrm>
            <a:off x="774221" y="4526161"/>
            <a:ext cx="6064729" cy="941188"/>
          </a:xfrm>
        </p:spPr>
        <p:txBody>
          <a:bodyPr vert="horz" lIns="0" tIns="45720" rIns="0" bIns="45720" rtlCol="0" anchor="t">
            <a:normAutofit/>
          </a:bodyPr>
          <a:lstStyle/>
          <a:p>
            <a:r>
              <a:rPr lang="en-US" sz="2600" dirty="0"/>
              <a:t>How Detail Enhances Your Writing Voice</a:t>
            </a:r>
          </a:p>
        </p:txBody>
      </p:sp>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68E19-B20E-4A8F-94BB-E526849D6148}"/>
              </a:ext>
            </a:extLst>
          </p:cNvPr>
          <p:cNvSpPr>
            <a:spLocks noGrp="1"/>
          </p:cNvSpPr>
          <p:nvPr>
            <p:ph type="title"/>
          </p:nvPr>
        </p:nvSpPr>
        <p:spPr/>
        <p:txBody>
          <a:bodyPr/>
          <a:lstStyle/>
          <a:p>
            <a:r>
              <a:rPr lang="en-US" dirty="0"/>
              <a:t>Portraying People, Places, and Things</a:t>
            </a:r>
          </a:p>
        </p:txBody>
      </p:sp>
      <p:sp>
        <p:nvSpPr>
          <p:cNvPr id="3" name="Content Placeholder 2">
            <a:extLst>
              <a:ext uri="{FF2B5EF4-FFF2-40B4-BE49-F238E27FC236}">
                <a16:creationId xmlns:a16="http://schemas.microsoft.com/office/drawing/2014/main" id="{9F79941B-F29F-4300-9995-356EC8C641B0}"/>
              </a:ext>
            </a:extLst>
          </p:cNvPr>
          <p:cNvSpPr>
            <a:spLocks noGrp="1"/>
          </p:cNvSpPr>
          <p:nvPr>
            <p:ph idx="1"/>
          </p:nvPr>
        </p:nvSpPr>
        <p:spPr>
          <a:xfrm>
            <a:off x="1104900" y="1600200"/>
            <a:ext cx="9982200" cy="5161471"/>
          </a:xfrm>
        </p:spPr>
        <p:txBody>
          <a:bodyPr vert="horz" lIns="0" tIns="45720" rIns="0" bIns="45720" rtlCol="0" anchor="t">
            <a:normAutofit/>
          </a:bodyPr>
          <a:lstStyle/>
          <a:p>
            <a:r>
              <a:rPr lang="en-US" dirty="0">
                <a:solidFill>
                  <a:schemeClr val="tx2"/>
                </a:solidFill>
              </a:rPr>
              <a:t>Description presents information in a way that appeals to one or more of the five senses (sight, sound, smell, taste, and touch) by creating an overall (dominant) impression or feeling. This writing is adjective intense!</a:t>
            </a:r>
          </a:p>
          <a:p>
            <a:r>
              <a:rPr lang="en-US" dirty="0">
                <a:solidFill>
                  <a:schemeClr val="tx2"/>
                </a:solidFill>
              </a:rPr>
              <a:t>You use description everyday—to describe new clothes you recently bought, a flavor of gum your tried, or how you defeated Ninja in the video game </a:t>
            </a:r>
            <a:r>
              <a:rPr lang="en-US" i="1" dirty="0" err="1">
                <a:solidFill>
                  <a:schemeClr val="tx2"/>
                </a:solidFill>
              </a:rPr>
              <a:t>Fortnite</a:t>
            </a:r>
            <a:r>
              <a:rPr lang="en-US" i="1" dirty="0">
                <a:solidFill>
                  <a:schemeClr val="tx2"/>
                </a:solidFill>
              </a:rPr>
              <a:t>. </a:t>
            </a:r>
            <a:r>
              <a:rPr lang="en-US" dirty="0">
                <a:solidFill>
                  <a:schemeClr val="tx2"/>
                </a:solidFill>
              </a:rPr>
              <a:t>As mentioned before, another more real situation could be if you were a witness to a car accident; a police officer may question you on giving specific details or descriptors about the wreck. The descriptive account you write for the police could determine who is at fault and who's insurance could pay for damages.</a:t>
            </a:r>
          </a:p>
          <a:p>
            <a:pPr marL="182880" indent="-182880">
              <a:spcBef>
                <a:spcPts val="1200"/>
              </a:spcBef>
            </a:pPr>
            <a:r>
              <a:rPr lang="en-US" dirty="0">
                <a:solidFill>
                  <a:schemeClr val="tx2"/>
                </a:solidFill>
              </a:rPr>
              <a:t>Descriptive writing is used when you want to emphasize the sensory aspects of an object or experience. Some examples can include describing detail in a winter landscape (the way it looks, smells, or feels), writing a detailed review about a restaurant's menu, or describing a professional sports game you went to this past season. </a:t>
            </a:r>
          </a:p>
          <a:p>
            <a:pPr marL="182880" indent="-182880">
              <a:spcBef>
                <a:spcPts val="1200"/>
              </a:spcBef>
            </a:pPr>
            <a:r>
              <a:rPr lang="en-US" dirty="0">
                <a:solidFill>
                  <a:schemeClr val="tx2"/>
                </a:solidFill>
              </a:rPr>
              <a:t>Writers rely heavily on description to present detailed information about people, places, and things to grab their readers' interest. </a:t>
            </a:r>
          </a:p>
          <a:p>
            <a:endParaRPr lang="en-US" dirty="0"/>
          </a:p>
          <a:p>
            <a:endParaRPr lang="en-US" dirty="0"/>
          </a:p>
        </p:txBody>
      </p:sp>
    </p:spTree>
    <p:extLst>
      <p:ext uri="{BB962C8B-B14F-4D97-AF65-F5344CB8AC3E}">
        <p14:creationId xmlns:p14="http://schemas.microsoft.com/office/powerpoint/2010/main" val="248359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B91E3-8AC2-434F-8A2D-E7745098AB9A}"/>
              </a:ext>
            </a:extLst>
          </p:cNvPr>
          <p:cNvSpPr>
            <a:spLocks noGrp="1"/>
          </p:cNvSpPr>
          <p:nvPr>
            <p:ph type="title"/>
          </p:nvPr>
        </p:nvSpPr>
        <p:spPr/>
        <p:txBody>
          <a:bodyPr/>
          <a:lstStyle/>
          <a:p>
            <a:r>
              <a:rPr lang="en-US" dirty="0"/>
              <a:t>Characteristics of Description</a:t>
            </a:r>
          </a:p>
        </p:txBody>
      </p:sp>
      <p:sp>
        <p:nvSpPr>
          <p:cNvPr id="3" name="Content Placeholder 2">
            <a:extLst>
              <a:ext uri="{FF2B5EF4-FFF2-40B4-BE49-F238E27FC236}">
                <a16:creationId xmlns:a16="http://schemas.microsoft.com/office/drawing/2014/main" id="{0791BF75-3F5A-40C7-9889-ED282A4FE926}"/>
              </a:ext>
            </a:extLst>
          </p:cNvPr>
          <p:cNvSpPr>
            <a:spLocks noGrp="1"/>
          </p:cNvSpPr>
          <p:nvPr>
            <p:ph idx="1"/>
          </p:nvPr>
        </p:nvSpPr>
        <p:spPr>
          <a:xfrm>
            <a:off x="1104900" y="1600200"/>
            <a:ext cx="10341633" cy="5060830"/>
          </a:xfrm>
        </p:spPr>
        <p:txBody>
          <a:bodyPr vert="horz" lIns="0" tIns="45720" rIns="0" bIns="45720" rtlCol="0" anchor="t">
            <a:noAutofit/>
          </a:bodyPr>
          <a:lstStyle/>
          <a:p>
            <a:pPr marL="0" indent="0">
              <a:buNone/>
            </a:pPr>
            <a:r>
              <a:rPr lang="en-US" sz="2100" dirty="0">
                <a:solidFill>
                  <a:schemeClr val="tx2"/>
                </a:solidFill>
              </a:rPr>
              <a:t>1.) Description Uses Sensory Details</a:t>
            </a:r>
            <a:endParaRPr lang="en-US" dirty="0">
              <a:solidFill>
                <a:schemeClr val="tx2"/>
              </a:solidFill>
            </a:endParaRPr>
          </a:p>
          <a:p>
            <a:pPr lvl="1"/>
            <a:r>
              <a:rPr lang="en-US" sz="2100" dirty="0">
                <a:solidFill>
                  <a:schemeClr val="tx2"/>
                </a:solidFill>
              </a:rPr>
              <a:t>Sensory details appeal to one or more of the five senses—sight, sound, smell, taste, and touch—and help your readers experience the object, sensation, event, or person you are describing.</a:t>
            </a:r>
          </a:p>
          <a:p>
            <a:pPr lvl="1"/>
            <a:r>
              <a:rPr lang="en-US" sz="2100" dirty="0">
                <a:solidFill>
                  <a:schemeClr val="tx2"/>
                </a:solidFill>
              </a:rPr>
              <a:t>Sight helps the reader create a mental picture of what you are trying to evoke in your writing.</a:t>
            </a:r>
          </a:p>
          <a:p>
            <a:pPr lvl="1"/>
            <a:r>
              <a:rPr lang="en-US" sz="2100" dirty="0">
                <a:solidFill>
                  <a:schemeClr val="tx2"/>
                </a:solidFill>
              </a:rPr>
              <a:t>Sound can be a powerful descriptive tool. For instance, when describing the motor of an engine, you could use adjectives like "six-cylinder," "make-and-break," "jump-spark," "throbbed," "fluttered," "whined," "purred," etc.</a:t>
            </a:r>
          </a:p>
          <a:p>
            <a:pPr lvl="1"/>
            <a:r>
              <a:rPr lang="en-US" sz="2100" dirty="0">
                <a:solidFill>
                  <a:schemeClr val="tx2"/>
                </a:solidFill>
              </a:rPr>
              <a:t>Smell, though difficult at times to describe, is a very effective descriptive device. </a:t>
            </a:r>
          </a:p>
          <a:p>
            <a:pPr marL="914400" lvl="2" indent="0"/>
            <a:r>
              <a:rPr lang="en-US" sz="2100" dirty="0">
                <a:solidFill>
                  <a:schemeClr val="tx2"/>
                </a:solidFill>
              </a:rPr>
              <a:t>Example: Driving through farm country can provide sensory details to smell: manure, cut grass, honeysuckle, wheat, scallions, tar, </a:t>
            </a:r>
            <a:r>
              <a:rPr lang="en-US" sz="2100" dirty="0" err="1">
                <a:solidFill>
                  <a:schemeClr val="tx2"/>
                </a:solidFill>
              </a:rPr>
              <a:t>ect.</a:t>
            </a:r>
            <a:endParaRPr lang="en-US" sz="2100" dirty="0">
              <a:solidFill>
                <a:schemeClr val="tx2"/>
              </a:solidFill>
            </a:endParaRPr>
          </a:p>
          <a:p>
            <a:pPr marL="914400" lvl="2" indent="0"/>
            <a:r>
              <a:rPr lang="en-US" sz="2100" dirty="0">
                <a:solidFill>
                  <a:schemeClr val="tx2"/>
                </a:solidFill>
              </a:rPr>
              <a:t>Example: Going to the beach can evoke sharp smells also: salt, wet sand, tall grass, heated concrete/roads, sun tan lotion</a:t>
            </a:r>
            <a:r>
              <a:rPr lang="en-US" sz="2100">
                <a:solidFill>
                  <a:schemeClr val="tx2"/>
                </a:solidFill>
              </a:rPr>
              <a:t>, etc. </a:t>
            </a:r>
            <a:endParaRPr lang="en-US" dirty="0">
              <a:solidFill>
                <a:srgbClr val="514843"/>
              </a:solidFill>
            </a:endParaRPr>
          </a:p>
        </p:txBody>
      </p:sp>
    </p:spTree>
    <p:extLst>
      <p:ext uri="{BB962C8B-B14F-4D97-AF65-F5344CB8AC3E}">
        <p14:creationId xmlns:p14="http://schemas.microsoft.com/office/powerpoint/2010/main" val="3561111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6F02-6BD8-4851-8456-7B006CA2C163}"/>
              </a:ext>
            </a:extLst>
          </p:cNvPr>
          <p:cNvSpPr>
            <a:spLocks noGrp="1"/>
          </p:cNvSpPr>
          <p:nvPr>
            <p:ph type="title"/>
          </p:nvPr>
        </p:nvSpPr>
        <p:spPr/>
        <p:txBody>
          <a:bodyPr/>
          <a:lstStyle/>
          <a:p>
            <a:r>
              <a:rPr lang="en-US" dirty="0"/>
              <a:t>Characteristics of Description (Continued)</a:t>
            </a:r>
          </a:p>
        </p:txBody>
      </p:sp>
      <p:sp>
        <p:nvSpPr>
          <p:cNvPr id="3" name="Content Placeholder 2">
            <a:extLst>
              <a:ext uri="{FF2B5EF4-FFF2-40B4-BE49-F238E27FC236}">
                <a16:creationId xmlns:a16="http://schemas.microsoft.com/office/drawing/2014/main" id="{62C111D1-FE99-4C00-8638-DEB26D1DF797}"/>
              </a:ext>
            </a:extLst>
          </p:cNvPr>
          <p:cNvSpPr>
            <a:spLocks noGrp="1"/>
          </p:cNvSpPr>
          <p:nvPr>
            <p:ph idx="1"/>
          </p:nvPr>
        </p:nvSpPr>
        <p:spPr>
          <a:xfrm>
            <a:off x="1104900" y="1600200"/>
            <a:ext cx="9982200" cy="5132716"/>
          </a:xfrm>
        </p:spPr>
        <p:txBody>
          <a:bodyPr vert="horz" lIns="0" tIns="45720" rIns="0" bIns="45720" rtlCol="0" anchor="t">
            <a:normAutofit/>
          </a:bodyPr>
          <a:lstStyle/>
          <a:p>
            <a:r>
              <a:rPr lang="en-US" dirty="0">
                <a:solidFill>
                  <a:schemeClr val="tx2"/>
                </a:solidFill>
              </a:rPr>
              <a:t>Taste descriptors make things lively. You could use the adjectives such as "sweet," "bitter," "salty," "tangy," "spicy," etc.</a:t>
            </a:r>
          </a:p>
          <a:p>
            <a:r>
              <a:rPr lang="en-US" dirty="0">
                <a:solidFill>
                  <a:schemeClr val="tx2"/>
                </a:solidFill>
              </a:rPr>
              <a:t>Touch descriptors include that which describe texture, temperature, and weight. This helps the reader personally experience what the narrator is feeling. You could use words like "warmed," "squirmed," "knocks," "heavy," "curvy," "thrashed violently," etc.</a:t>
            </a:r>
            <a:endParaRPr lang="en-US">
              <a:solidFill>
                <a:schemeClr val="tx2"/>
              </a:solidFill>
            </a:endParaRPr>
          </a:p>
          <a:p>
            <a:pPr marL="0" indent="0">
              <a:buNone/>
            </a:pPr>
            <a:r>
              <a:rPr lang="en-US" dirty="0">
                <a:solidFill>
                  <a:schemeClr val="tx2"/>
                </a:solidFill>
              </a:rPr>
              <a:t>2.) Description Uses Active Verbs and Varied Sentences</a:t>
            </a:r>
          </a:p>
          <a:p>
            <a:pPr lvl="1"/>
            <a:r>
              <a:rPr lang="en-US" sz="2000" dirty="0">
                <a:solidFill>
                  <a:schemeClr val="tx2"/>
                </a:solidFill>
              </a:rPr>
              <a:t>Sensory details are often best presented through active, vivid verbs. In fact, active verbs are often more effective than adverbs in creating lasting and striking impressions. For example:</a:t>
            </a:r>
          </a:p>
          <a:p>
            <a:pPr marL="914400" lvl="2" indent="0"/>
            <a:r>
              <a:rPr lang="en-US" sz="2000" dirty="0">
                <a:solidFill>
                  <a:schemeClr val="tx2"/>
                </a:solidFill>
              </a:rPr>
              <a:t>Original sentence: The team captain </a:t>
            </a:r>
            <a:r>
              <a:rPr lang="en-US" sz="2000" u="sng" dirty="0">
                <a:solidFill>
                  <a:schemeClr val="tx2"/>
                </a:solidFill>
              </a:rPr>
              <a:t>proudly </a:t>
            </a:r>
            <a:r>
              <a:rPr lang="en-US" sz="2000" dirty="0">
                <a:solidFill>
                  <a:schemeClr val="tx2"/>
                </a:solidFill>
              </a:rPr>
              <a:t>accepted the award.</a:t>
            </a:r>
          </a:p>
          <a:p>
            <a:pPr marL="914400" lvl="2" indent="0"/>
            <a:r>
              <a:rPr lang="en-US" sz="2000" dirty="0">
                <a:solidFill>
                  <a:schemeClr val="tx2"/>
                </a:solidFill>
              </a:rPr>
              <a:t>Revised sentence: The team captain </a:t>
            </a:r>
            <a:r>
              <a:rPr lang="en-US" sz="2000" u="sng" dirty="0">
                <a:solidFill>
                  <a:schemeClr val="tx2"/>
                </a:solidFill>
              </a:rPr>
              <a:t>marched </a:t>
            </a:r>
            <a:r>
              <a:rPr lang="en-US" sz="2000" dirty="0">
                <a:solidFill>
                  <a:schemeClr val="tx2"/>
                </a:solidFill>
              </a:rPr>
              <a:t>to the podium, </a:t>
            </a:r>
            <a:r>
              <a:rPr lang="en-US" sz="2000" u="sng" dirty="0">
                <a:solidFill>
                  <a:schemeClr val="tx2"/>
                </a:solidFill>
              </a:rPr>
              <a:t>grasped </a:t>
            </a:r>
            <a:r>
              <a:rPr lang="en-US" sz="2000" dirty="0">
                <a:solidFill>
                  <a:schemeClr val="tx2"/>
                </a:solidFill>
              </a:rPr>
              <a:t>the trophy, and </a:t>
            </a:r>
            <a:r>
              <a:rPr lang="en-US" sz="2000" u="sng" dirty="0">
                <a:solidFill>
                  <a:schemeClr val="tx2"/>
                </a:solidFill>
              </a:rPr>
              <a:t>saluted </a:t>
            </a:r>
            <a:r>
              <a:rPr lang="en-US" sz="2000" dirty="0">
                <a:solidFill>
                  <a:schemeClr val="tx2"/>
                </a:solidFill>
              </a:rPr>
              <a:t>to his teammates.</a:t>
            </a:r>
          </a:p>
          <a:p>
            <a:pPr lvl="1"/>
            <a:r>
              <a:rPr lang="en-US" sz="2000" dirty="0">
                <a:solidFill>
                  <a:schemeClr val="tx2"/>
                </a:solidFill>
              </a:rPr>
              <a:t>Using varied sentences also contributes to the effective expression of sensory details. Be sure to use different types and patterns of sentences and to vary their lengths.</a:t>
            </a:r>
          </a:p>
          <a:p>
            <a:pPr lvl="1"/>
            <a:endParaRPr lang="en-US" dirty="0">
              <a:solidFill>
                <a:schemeClr val="tx2"/>
              </a:solidFill>
            </a:endParaRPr>
          </a:p>
        </p:txBody>
      </p:sp>
    </p:spTree>
    <p:extLst>
      <p:ext uri="{BB962C8B-B14F-4D97-AF65-F5344CB8AC3E}">
        <p14:creationId xmlns:p14="http://schemas.microsoft.com/office/powerpoint/2010/main" val="2491948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8C42A-435C-433F-B4A4-4BC682D3D16F}"/>
              </a:ext>
            </a:extLst>
          </p:cNvPr>
          <p:cNvSpPr>
            <a:spLocks noGrp="1"/>
          </p:cNvSpPr>
          <p:nvPr>
            <p:ph type="title"/>
          </p:nvPr>
        </p:nvSpPr>
        <p:spPr/>
        <p:txBody>
          <a:bodyPr/>
          <a:lstStyle/>
          <a:p>
            <a:r>
              <a:rPr lang="en-US" dirty="0"/>
              <a:t>Characteristics of Description (Continued)</a:t>
            </a:r>
          </a:p>
        </p:txBody>
      </p:sp>
      <p:sp>
        <p:nvSpPr>
          <p:cNvPr id="3" name="Content Placeholder 2">
            <a:extLst>
              <a:ext uri="{FF2B5EF4-FFF2-40B4-BE49-F238E27FC236}">
                <a16:creationId xmlns:a16="http://schemas.microsoft.com/office/drawing/2014/main" id="{DA43F801-2EA6-4856-862F-FD9DE54E8B4A}"/>
              </a:ext>
            </a:extLst>
          </p:cNvPr>
          <p:cNvSpPr>
            <a:spLocks noGrp="1"/>
          </p:cNvSpPr>
          <p:nvPr>
            <p:ph idx="1"/>
          </p:nvPr>
        </p:nvSpPr>
        <p:spPr>
          <a:xfrm>
            <a:off x="1104900" y="1600200"/>
            <a:ext cx="9982200" cy="5103962"/>
          </a:xfrm>
        </p:spPr>
        <p:txBody>
          <a:bodyPr vert="horz" lIns="0" tIns="45720" rIns="0" bIns="45720" rtlCol="0" anchor="t">
            <a:normAutofit/>
          </a:bodyPr>
          <a:lstStyle/>
          <a:p>
            <a:pPr marL="0" indent="0">
              <a:buNone/>
            </a:pPr>
            <a:r>
              <a:rPr lang="en-US" dirty="0">
                <a:solidFill>
                  <a:schemeClr val="tx2"/>
                </a:solidFill>
              </a:rPr>
              <a:t>3.) Description Creates a Dominant Impression</a:t>
            </a:r>
          </a:p>
          <a:p>
            <a:pPr lvl="1"/>
            <a:r>
              <a:rPr lang="en-US" sz="2000" dirty="0">
                <a:solidFill>
                  <a:schemeClr val="tx2"/>
                </a:solidFill>
              </a:rPr>
              <a:t>An effective description leaves the reader with a </a:t>
            </a:r>
            <a:r>
              <a:rPr lang="en-US" sz="2000" b="1" dirty="0">
                <a:solidFill>
                  <a:schemeClr val="tx2"/>
                </a:solidFill>
              </a:rPr>
              <a:t>dominant impression</a:t>
            </a:r>
            <a:r>
              <a:rPr lang="en-US" sz="2000" dirty="0">
                <a:solidFill>
                  <a:schemeClr val="tx2"/>
                </a:solidFill>
              </a:rPr>
              <a:t>—an overall attitude, mood, or feeling about the subject. The impression may be awe, inspiration, anger, or even distaste.</a:t>
            </a:r>
          </a:p>
          <a:p>
            <a:pPr marL="0" indent="0">
              <a:buNone/>
            </a:pPr>
            <a:r>
              <a:rPr lang="en-US" dirty="0">
                <a:solidFill>
                  <a:schemeClr val="tx2"/>
                </a:solidFill>
              </a:rPr>
              <a:t>4.) Description Uses Connotative Language Effectively</a:t>
            </a:r>
          </a:p>
          <a:p>
            <a:pPr lvl="1"/>
            <a:r>
              <a:rPr lang="en-US" sz="2000" dirty="0">
                <a:solidFill>
                  <a:schemeClr val="tx2"/>
                </a:solidFill>
              </a:rPr>
              <a:t>Most words have two levels of meaning: denotive and connotative. The </a:t>
            </a:r>
            <a:r>
              <a:rPr lang="en-US" sz="2000" i="1" dirty="0">
                <a:solidFill>
                  <a:schemeClr val="tx2"/>
                </a:solidFill>
              </a:rPr>
              <a:t>denotation </a:t>
            </a:r>
            <a:r>
              <a:rPr lang="en-US" sz="2000" dirty="0">
                <a:solidFill>
                  <a:schemeClr val="tx2"/>
                </a:solidFill>
              </a:rPr>
              <a:t>of a word is its precise dictionary meaning. Often, however, feelings and attitudes—emotional colorings or shades of meaning—are also associated with a word. These are a word's </a:t>
            </a:r>
            <a:r>
              <a:rPr lang="en-US" sz="2000" i="1" dirty="0">
                <a:solidFill>
                  <a:schemeClr val="tx2"/>
                </a:solidFill>
              </a:rPr>
              <a:t>connotations</a:t>
            </a:r>
            <a:r>
              <a:rPr lang="en-US" sz="2000" dirty="0">
                <a:solidFill>
                  <a:schemeClr val="tx2"/>
                </a:solidFill>
              </a:rPr>
              <a:t>. </a:t>
            </a:r>
          </a:p>
          <a:p>
            <a:pPr marL="914400" lvl="2" indent="0"/>
            <a:r>
              <a:rPr lang="en-US" sz="2000" dirty="0">
                <a:solidFill>
                  <a:schemeClr val="tx2"/>
                </a:solidFill>
              </a:rPr>
              <a:t>An example follows: </a:t>
            </a:r>
          </a:p>
          <a:p>
            <a:pPr marL="914400" lvl="2" indent="0">
              <a:buNone/>
            </a:pPr>
            <a:r>
              <a:rPr lang="en-US" sz="2000" u="sng" dirty="0">
                <a:solidFill>
                  <a:schemeClr val="tx2"/>
                </a:solidFill>
              </a:rPr>
              <a:t>Word</a:t>
            </a:r>
            <a:r>
              <a:rPr lang="en-US" sz="2000" dirty="0">
                <a:solidFill>
                  <a:schemeClr val="tx2"/>
                </a:solidFill>
              </a:rPr>
              <a:t>: Flag</a:t>
            </a:r>
          </a:p>
          <a:p>
            <a:pPr marL="914400" lvl="2" indent="0">
              <a:buNone/>
            </a:pPr>
            <a:r>
              <a:rPr lang="en-US" sz="2000" u="sng" dirty="0">
                <a:solidFill>
                  <a:schemeClr val="tx2"/>
                </a:solidFill>
              </a:rPr>
              <a:t>Denotation</a:t>
            </a:r>
            <a:r>
              <a:rPr lang="en-US" sz="2000" dirty="0">
                <a:solidFill>
                  <a:schemeClr val="tx2"/>
                </a:solidFill>
              </a:rPr>
              <a:t>: A piece of cloth used as a national emblem.</a:t>
            </a:r>
          </a:p>
          <a:p>
            <a:pPr marL="914400" lvl="2" indent="0">
              <a:buNone/>
            </a:pPr>
            <a:r>
              <a:rPr lang="en-US" sz="2000" u="sng" dirty="0">
                <a:solidFill>
                  <a:schemeClr val="tx2"/>
                </a:solidFill>
              </a:rPr>
              <a:t>Connotations</a:t>
            </a:r>
            <a:r>
              <a:rPr lang="en-US" sz="2000" dirty="0">
                <a:solidFill>
                  <a:schemeClr val="tx2"/>
                </a:solidFill>
              </a:rPr>
              <a:t>: Patriotism, love, and respect for one's country.</a:t>
            </a:r>
          </a:p>
          <a:p>
            <a:pPr marL="971550" lvl="1" indent="-285750"/>
            <a:r>
              <a:rPr lang="en-US" sz="2000" dirty="0">
                <a:solidFill>
                  <a:schemeClr val="tx2"/>
                </a:solidFill>
              </a:rPr>
              <a:t>As you write, be careful to select words with connotations that strengthen the dominant impression you are creating.</a:t>
            </a:r>
          </a:p>
          <a:p>
            <a:pPr marL="914400" lvl="2" indent="0">
              <a:buNone/>
            </a:pPr>
            <a:endParaRPr lang="en-US" dirty="0">
              <a:solidFill>
                <a:schemeClr val="tx2"/>
              </a:solidFill>
            </a:endParaRPr>
          </a:p>
        </p:txBody>
      </p:sp>
    </p:spTree>
    <p:extLst>
      <p:ext uri="{BB962C8B-B14F-4D97-AF65-F5344CB8AC3E}">
        <p14:creationId xmlns:p14="http://schemas.microsoft.com/office/powerpoint/2010/main" val="289616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A1E7B-56F9-4995-AE8F-B526BC0D9608}"/>
              </a:ext>
            </a:extLst>
          </p:cNvPr>
          <p:cNvSpPr>
            <a:spLocks noGrp="1"/>
          </p:cNvSpPr>
          <p:nvPr>
            <p:ph type="title"/>
          </p:nvPr>
        </p:nvSpPr>
        <p:spPr/>
        <p:txBody>
          <a:bodyPr/>
          <a:lstStyle/>
          <a:p>
            <a:r>
              <a:rPr lang="en-US" dirty="0"/>
              <a:t>Characteristics of Description (Continued)</a:t>
            </a:r>
          </a:p>
        </p:txBody>
      </p:sp>
      <p:sp>
        <p:nvSpPr>
          <p:cNvPr id="3" name="Content Placeholder 2">
            <a:extLst>
              <a:ext uri="{FF2B5EF4-FFF2-40B4-BE49-F238E27FC236}">
                <a16:creationId xmlns:a16="http://schemas.microsoft.com/office/drawing/2014/main" id="{A06CD131-8725-4B9E-8578-5E212CF6F616}"/>
              </a:ext>
            </a:extLst>
          </p:cNvPr>
          <p:cNvSpPr>
            <a:spLocks noGrp="1"/>
          </p:cNvSpPr>
          <p:nvPr>
            <p:ph idx="1"/>
          </p:nvPr>
        </p:nvSpPr>
        <p:spPr>
          <a:xfrm>
            <a:off x="1033013" y="1470804"/>
            <a:ext cx="9982200" cy="5262113"/>
          </a:xfrm>
        </p:spPr>
        <p:txBody>
          <a:bodyPr vert="horz" lIns="0" tIns="45720" rIns="0" bIns="45720" rtlCol="0" anchor="t">
            <a:normAutofit/>
          </a:bodyPr>
          <a:lstStyle/>
          <a:p>
            <a:pPr marL="0" indent="0">
              <a:buNone/>
            </a:pPr>
            <a:r>
              <a:rPr lang="en-US" dirty="0">
                <a:solidFill>
                  <a:schemeClr val="tx2"/>
                </a:solidFill>
              </a:rPr>
              <a:t>5.) Description Uses Comparisons</a:t>
            </a:r>
          </a:p>
          <a:p>
            <a:pPr lvl="1"/>
            <a:r>
              <a:rPr lang="en-US" dirty="0">
                <a:solidFill>
                  <a:schemeClr val="tx2"/>
                </a:solidFill>
              </a:rPr>
              <a:t>Comparing the person or object you are describing to something your readers are familiar with can help them visualize your subject. Several types of comparisons are used in descriptive writing: similes, metaphors, personification, and analogies.</a:t>
            </a:r>
          </a:p>
          <a:p>
            <a:pPr marL="914400" lvl="2" indent="0">
              <a:buNone/>
            </a:pPr>
            <a:r>
              <a:rPr lang="en-US" dirty="0">
                <a:solidFill>
                  <a:schemeClr val="tx2"/>
                </a:solidFill>
              </a:rPr>
              <a:t>Figure of Speech</a:t>
            </a:r>
          </a:p>
          <a:p>
            <a:pPr marL="1200150" lvl="2" indent="-285750"/>
            <a:r>
              <a:rPr lang="en-US" dirty="0">
                <a:solidFill>
                  <a:schemeClr val="tx2"/>
                </a:solidFill>
              </a:rPr>
              <a:t>Simile: a direct comparison introduced by words such as like or as</a:t>
            </a:r>
          </a:p>
          <a:p>
            <a:pPr marL="1885950" lvl="3" indent="-285750"/>
            <a:r>
              <a:rPr lang="en-US" dirty="0">
                <a:solidFill>
                  <a:schemeClr val="tx2"/>
                </a:solidFill>
              </a:rPr>
              <a:t>Example: Her lips were as soft as a feather pillow.</a:t>
            </a:r>
          </a:p>
          <a:p>
            <a:pPr marL="1200150" lvl="2" indent="-285750"/>
            <a:r>
              <a:rPr lang="en-US" dirty="0">
                <a:solidFill>
                  <a:schemeClr val="tx2"/>
                </a:solidFill>
              </a:rPr>
              <a:t>Metaphor: an indirect comparison describing one thing as if it were another.</a:t>
            </a:r>
          </a:p>
          <a:p>
            <a:pPr marL="1885950" lvl="3" indent="-285750"/>
            <a:r>
              <a:rPr lang="en-US" dirty="0">
                <a:solidFill>
                  <a:schemeClr val="tx2"/>
                </a:solidFill>
              </a:rPr>
              <a:t>Example: . . .her pillowed lips. . .</a:t>
            </a:r>
          </a:p>
          <a:p>
            <a:pPr marL="1200150" lvl="2" indent="-285750"/>
            <a:r>
              <a:rPr lang="en-US" dirty="0">
                <a:solidFill>
                  <a:schemeClr val="tx2"/>
                </a:solidFill>
              </a:rPr>
              <a:t>Personification: a comparison that gives human qualities or characteristics to an inanimate object.</a:t>
            </a:r>
          </a:p>
          <a:p>
            <a:pPr marL="1885950" lvl="3" indent="-285750"/>
            <a:r>
              <a:rPr lang="en-US" dirty="0">
                <a:solidFill>
                  <a:schemeClr val="tx2"/>
                </a:solidFill>
              </a:rPr>
              <a:t>Example: The television screen </a:t>
            </a:r>
            <a:r>
              <a:rPr lang="en-US" u="sng" dirty="0">
                <a:solidFill>
                  <a:schemeClr val="tx2"/>
                </a:solidFill>
              </a:rPr>
              <a:t>stared </a:t>
            </a:r>
            <a:r>
              <a:rPr lang="en-US" dirty="0">
                <a:solidFill>
                  <a:schemeClr val="tx2"/>
                </a:solidFill>
              </a:rPr>
              <a:t>back at him.</a:t>
            </a:r>
          </a:p>
          <a:p>
            <a:pPr marL="0" indent="0">
              <a:buNone/>
            </a:pPr>
            <a:r>
              <a:rPr lang="en-US" dirty="0">
                <a:solidFill>
                  <a:schemeClr val="tx2"/>
                </a:solidFill>
              </a:rPr>
              <a:t>6.) Description Follows a Method of Organization</a:t>
            </a:r>
          </a:p>
          <a:p>
            <a:pPr lvl="1"/>
            <a:r>
              <a:rPr lang="en-US" dirty="0">
                <a:solidFill>
                  <a:schemeClr val="tx2"/>
                </a:solidFill>
              </a:rPr>
              <a:t>Effective descriptions must allow for a clear method of organization. Three common methods are spatial order, chronological order, and most-to-least or least-to-most order. </a:t>
            </a:r>
          </a:p>
          <a:p>
            <a:pPr marL="914400" lvl="2" indent="0"/>
            <a:r>
              <a:rPr lang="en-US" b="1" dirty="0">
                <a:solidFill>
                  <a:schemeClr val="tx2"/>
                </a:solidFill>
              </a:rPr>
              <a:t>Spatial order </a:t>
            </a:r>
            <a:r>
              <a:rPr lang="en-US" dirty="0">
                <a:solidFill>
                  <a:schemeClr val="tx2"/>
                </a:solidFill>
              </a:rPr>
              <a:t>described things from top to bottom, left to right, near to far, etc. </a:t>
            </a:r>
          </a:p>
          <a:p>
            <a:pPr marL="914400" lvl="2" indent="0"/>
            <a:r>
              <a:rPr lang="en-US" b="1" dirty="0">
                <a:solidFill>
                  <a:schemeClr val="tx2"/>
                </a:solidFill>
              </a:rPr>
              <a:t>Chronological order </a:t>
            </a:r>
            <a:r>
              <a:rPr lang="en-US" dirty="0">
                <a:solidFill>
                  <a:schemeClr val="tx2"/>
                </a:solidFill>
              </a:rPr>
              <a:t>works well when you need to describe events or changes over a period of time.</a:t>
            </a:r>
          </a:p>
          <a:p>
            <a:pPr marL="914400" lvl="2" indent="0"/>
            <a:r>
              <a:rPr lang="en-US" dirty="0">
                <a:solidFill>
                  <a:schemeClr val="tx2"/>
                </a:solidFill>
              </a:rPr>
              <a:t>You could use </a:t>
            </a:r>
            <a:r>
              <a:rPr lang="en-US" b="1" dirty="0">
                <a:solidFill>
                  <a:schemeClr val="tx2"/>
                </a:solidFill>
              </a:rPr>
              <a:t>most-to-least </a:t>
            </a:r>
            <a:r>
              <a:rPr lang="en-US" dirty="0">
                <a:solidFill>
                  <a:schemeClr val="tx2"/>
                </a:solidFill>
              </a:rPr>
              <a:t>or </a:t>
            </a:r>
            <a:r>
              <a:rPr lang="en-US" b="1" dirty="0">
                <a:solidFill>
                  <a:schemeClr val="tx2"/>
                </a:solidFill>
              </a:rPr>
              <a:t>least-to-most</a:t>
            </a:r>
            <a:r>
              <a:rPr lang="en-US" dirty="0">
                <a:solidFill>
                  <a:schemeClr val="tx2"/>
                </a:solidFill>
              </a:rPr>
              <a:t> order to describe the smells in a flower garden or the sounds of an orchestra tuning up for a concert.</a:t>
            </a:r>
          </a:p>
        </p:txBody>
      </p:sp>
    </p:spTree>
    <p:extLst>
      <p:ext uri="{BB962C8B-B14F-4D97-AF65-F5344CB8AC3E}">
        <p14:creationId xmlns:p14="http://schemas.microsoft.com/office/powerpoint/2010/main" val="1925812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7D1A-A142-4A05-8F8D-1D4E043D17A1}"/>
              </a:ext>
            </a:extLst>
          </p:cNvPr>
          <p:cNvSpPr>
            <a:spLocks noGrp="1"/>
          </p:cNvSpPr>
          <p:nvPr>
            <p:ph type="title"/>
          </p:nvPr>
        </p:nvSpPr>
        <p:spPr/>
        <p:txBody>
          <a:bodyPr/>
          <a:lstStyle/>
          <a:p>
            <a:r>
              <a:rPr lang="en-US" dirty="0"/>
              <a:t>Now Let's Practice!</a:t>
            </a:r>
          </a:p>
        </p:txBody>
      </p:sp>
      <p:sp>
        <p:nvSpPr>
          <p:cNvPr id="3" name="Content Placeholder 2">
            <a:extLst>
              <a:ext uri="{FF2B5EF4-FFF2-40B4-BE49-F238E27FC236}">
                <a16:creationId xmlns:a16="http://schemas.microsoft.com/office/drawing/2014/main" id="{836FE1F5-3C90-464F-9BE5-3B1B26D22FC1}"/>
              </a:ext>
            </a:extLst>
          </p:cNvPr>
          <p:cNvSpPr>
            <a:spLocks noGrp="1"/>
          </p:cNvSpPr>
          <p:nvPr>
            <p:ph idx="1"/>
          </p:nvPr>
        </p:nvSpPr>
        <p:spPr/>
        <p:txBody>
          <a:bodyPr vert="horz" lIns="0" tIns="45720" rIns="0" bIns="45720" rtlCol="0" anchor="t">
            <a:normAutofit/>
          </a:bodyPr>
          <a:lstStyle/>
          <a:p>
            <a:r>
              <a:rPr lang="en-US" sz="2600" dirty="0">
                <a:solidFill>
                  <a:schemeClr val="tx2"/>
                </a:solidFill>
              </a:rPr>
              <a:t>Look at the pictures in the following slides. </a:t>
            </a:r>
          </a:p>
          <a:p>
            <a:r>
              <a:rPr lang="en-US" sz="2600" dirty="0">
                <a:solidFill>
                  <a:schemeClr val="tx2"/>
                </a:solidFill>
              </a:rPr>
              <a:t>In a word document, first name each picture. Then practice descriptive writing by jotting down the things you might hear, smell, taste, see, or feel/touch if you were "in" these pictures.</a:t>
            </a:r>
          </a:p>
          <a:p>
            <a:r>
              <a:rPr lang="en-US" sz="2600" dirty="0">
                <a:solidFill>
                  <a:schemeClr val="tx2"/>
                </a:solidFill>
              </a:rPr>
              <a:t>After you have compiled a brief list of sensory details, write a few descriptive sentences about each picture. This is a practice exercise that should help get your mind thinking about descriptive writing.</a:t>
            </a:r>
          </a:p>
        </p:txBody>
      </p:sp>
    </p:spTree>
    <p:extLst>
      <p:ext uri="{BB962C8B-B14F-4D97-AF65-F5344CB8AC3E}">
        <p14:creationId xmlns:p14="http://schemas.microsoft.com/office/powerpoint/2010/main" val="3722449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sandy beach next to a body of water&#10;&#10;Description generated with very high confidence">
            <a:extLst>
              <a:ext uri="{FF2B5EF4-FFF2-40B4-BE49-F238E27FC236}">
                <a16:creationId xmlns:a16="http://schemas.microsoft.com/office/drawing/2014/main" id="{7CF86188-595F-420D-A400-E903CA168E33}"/>
              </a:ext>
            </a:extLst>
          </p:cNvPr>
          <p:cNvPicPr>
            <a:picLocks noChangeAspect="1"/>
          </p:cNvPicPr>
          <p:nvPr/>
        </p:nvPicPr>
        <p:blipFill rotWithShape="1">
          <a:blip r:embed="rId2"/>
          <a:srcRect t="1134" b="14597"/>
          <a:stretch/>
        </p:blipFill>
        <p:spPr>
          <a:xfrm>
            <a:off x="20" y="10"/>
            <a:ext cx="12191980" cy="6857990"/>
          </a:xfrm>
          <a:prstGeom prst="rect">
            <a:avLst/>
          </a:prstGeom>
        </p:spPr>
      </p:pic>
    </p:spTree>
    <p:extLst>
      <p:ext uri="{BB962C8B-B14F-4D97-AF65-F5344CB8AC3E}">
        <p14:creationId xmlns:p14="http://schemas.microsoft.com/office/powerpoint/2010/main" val="116740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group of people on a stage&#10;&#10;Description generated with very high confidence">
            <a:extLst>
              <a:ext uri="{FF2B5EF4-FFF2-40B4-BE49-F238E27FC236}">
                <a16:creationId xmlns:a16="http://schemas.microsoft.com/office/drawing/2014/main" id="{384A3EFA-737B-46DD-8A28-2D65D25D7B10}"/>
              </a:ext>
            </a:extLst>
          </p:cNvPr>
          <p:cNvPicPr>
            <a:picLocks noChangeAspect="1"/>
          </p:cNvPicPr>
          <p:nvPr/>
        </p:nvPicPr>
        <p:blipFill rotWithShape="1">
          <a:blip r:embed="rId2"/>
          <a:srcRect t="14773"/>
          <a:stretch/>
        </p:blipFill>
        <p:spPr>
          <a:xfrm>
            <a:off x="20" y="10"/>
            <a:ext cx="12191980" cy="6857990"/>
          </a:xfrm>
          <a:prstGeom prst="rect">
            <a:avLst/>
          </a:prstGeom>
        </p:spPr>
      </p:pic>
    </p:spTree>
    <p:extLst>
      <p:ext uri="{BB962C8B-B14F-4D97-AF65-F5344CB8AC3E}">
        <p14:creationId xmlns:p14="http://schemas.microsoft.com/office/powerpoint/2010/main" val="31532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group of people standing in front of a crowd&#10;&#10;Description generated with very high confidence">
            <a:extLst>
              <a:ext uri="{FF2B5EF4-FFF2-40B4-BE49-F238E27FC236}">
                <a16:creationId xmlns:a16="http://schemas.microsoft.com/office/drawing/2014/main" id="{18D89623-9BAE-43AD-8402-970C0BC46767}"/>
              </a:ext>
            </a:extLst>
          </p:cNvPr>
          <p:cNvPicPr>
            <a:picLocks noChangeAspect="1"/>
          </p:cNvPicPr>
          <p:nvPr/>
        </p:nvPicPr>
        <p:blipFill rotWithShape="1">
          <a:blip r:embed="rId2"/>
          <a:srcRect t="21053"/>
          <a:stretch/>
        </p:blipFill>
        <p:spPr>
          <a:xfrm>
            <a:off x="20" y="10"/>
            <a:ext cx="12191980" cy="6857990"/>
          </a:xfrm>
          <a:prstGeom prst="rect">
            <a:avLst/>
          </a:prstGeom>
        </p:spPr>
      </p:pic>
    </p:spTree>
    <p:extLst>
      <p:ext uri="{BB962C8B-B14F-4D97-AF65-F5344CB8AC3E}">
        <p14:creationId xmlns:p14="http://schemas.microsoft.com/office/powerpoint/2010/main" val="2482138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descr="A snow covered slope&#10;&#10;Description generated with very high confidence">
            <a:extLst>
              <a:ext uri="{FF2B5EF4-FFF2-40B4-BE49-F238E27FC236}">
                <a16:creationId xmlns:a16="http://schemas.microsoft.com/office/drawing/2014/main" id="{1A216467-20B0-43FE-9B1A-110418855B06}"/>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271598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74221" y="2349603"/>
            <a:ext cx="5734050" cy="2219691"/>
          </a:xfrm>
        </p:spPr>
        <p:txBody>
          <a:bodyPr anchor="ctr"/>
          <a:lstStyle/>
          <a:p>
            <a:pPr algn="ctr"/>
            <a:r>
              <a:rPr lang="en-US"/>
              <a:t>USING descriptors effectively</a:t>
            </a:r>
          </a:p>
        </p:txBody>
      </p:sp>
      <p:pic>
        <p:nvPicPr>
          <p:cNvPr id="4" name="Picture Placeholder 3" title="Open book on table, blurred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7" name="Subtitle 6"/>
          <p:cNvSpPr>
            <a:spLocks noGrp="1"/>
          </p:cNvSpPr>
          <p:nvPr>
            <p:ph type="subTitle" idx="1"/>
          </p:nvPr>
        </p:nvSpPr>
        <p:spPr>
          <a:xfrm>
            <a:off x="774221" y="4353633"/>
            <a:ext cx="6064729" cy="941188"/>
          </a:xfrm>
        </p:spPr>
        <p:txBody>
          <a:bodyPr vert="horz" lIns="0" tIns="45720" rIns="0" bIns="45720" rtlCol="0" anchor="t">
            <a:normAutofit/>
          </a:bodyPr>
          <a:lstStyle/>
          <a:p>
            <a:pPr algn="ctr"/>
            <a:r>
              <a:rPr lang="en-US" sz="2600"/>
              <a:t>How Detail Enhances Your Writing to Produce Mental Images</a:t>
            </a:r>
            <a:endParaRPr lang="en-US"/>
          </a:p>
        </p:txBody>
      </p:sp>
    </p:spTree>
    <p:extLst>
      <p:ext uri="{BB962C8B-B14F-4D97-AF65-F5344CB8AC3E}">
        <p14:creationId xmlns:p14="http://schemas.microsoft.com/office/powerpoint/2010/main" val="1020037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4C35-950B-491D-AD7A-9FCECBE213F8}"/>
              </a:ext>
            </a:extLst>
          </p:cNvPr>
          <p:cNvSpPr>
            <a:spLocks noGrp="1"/>
          </p:cNvSpPr>
          <p:nvPr>
            <p:ph type="title"/>
          </p:nvPr>
        </p:nvSpPr>
        <p:spPr/>
        <p:txBody>
          <a:bodyPr/>
          <a:lstStyle/>
          <a:p>
            <a:r>
              <a:rPr lang="en-US" dirty="0">
                <a:solidFill>
                  <a:schemeClr val="tx2"/>
                </a:solidFill>
              </a:rPr>
              <a:t>Denotation vs. Connotation</a:t>
            </a:r>
          </a:p>
        </p:txBody>
      </p:sp>
      <p:sp>
        <p:nvSpPr>
          <p:cNvPr id="3" name="Content Placeholder 2">
            <a:extLst>
              <a:ext uri="{FF2B5EF4-FFF2-40B4-BE49-F238E27FC236}">
                <a16:creationId xmlns:a16="http://schemas.microsoft.com/office/drawing/2014/main" id="{3D6085F5-F1D0-480F-975B-63A8EC3174DF}"/>
              </a:ext>
            </a:extLst>
          </p:cNvPr>
          <p:cNvSpPr>
            <a:spLocks noGrp="1"/>
          </p:cNvSpPr>
          <p:nvPr>
            <p:ph idx="1"/>
          </p:nvPr>
        </p:nvSpPr>
        <p:spPr>
          <a:xfrm>
            <a:off x="1104900" y="1600200"/>
            <a:ext cx="9982200" cy="5075207"/>
          </a:xfrm>
        </p:spPr>
        <p:txBody>
          <a:bodyPr vert="horz" lIns="0" tIns="45720" rIns="0" bIns="45720" rtlCol="0" anchor="t">
            <a:normAutofit/>
          </a:bodyPr>
          <a:lstStyle/>
          <a:p>
            <a:pPr marL="0" indent="0">
              <a:buNone/>
            </a:pPr>
            <a:r>
              <a:rPr lang="en-US" sz="2500" dirty="0">
                <a:solidFill>
                  <a:schemeClr val="tx2"/>
                </a:solidFill>
              </a:rPr>
              <a:t>Everyone knows the saying that "A picture is worth a thousand words." The opposite is true, also: “One word is worth a thousand pictures.” Most words have a dictionary definition that specifies what the meaning of that word is. For example, a “church” is a building in which people worship. That is its </a:t>
            </a:r>
            <a:r>
              <a:rPr lang="en-US" sz="2500" b="1" dirty="0">
                <a:solidFill>
                  <a:schemeClr val="tx2"/>
                </a:solidFill>
              </a:rPr>
              <a:t>denotation</a:t>
            </a:r>
            <a:r>
              <a:rPr lang="en-US" sz="2500" dirty="0">
                <a:solidFill>
                  <a:schemeClr val="tx2"/>
                </a:solidFill>
              </a:rPr>
              <a:t>.</a:t>
            </a:r>
          </a:p>
          <a:p>
            <a:pPr marL="0" indent="0">
              <a:buNone/>
            </a:pPr>
            <a:r>
              <a:rPr lang="en-US" sz="2500" dirty="0">
                <a:solidFill>
                  <a:schemeClr val="tx2"/>
                </a:solidFill>
              </a:rPr>
              <a:t>Some people, though, may have an idea in their mind that a “church” is a place to receive comfort, or a building in which marriages are performed, or a place they were forced to go every Sunday as children. Those are the word’s </a:t>
            </a:r>
            <a:r>
              <a:rPr lang="en-US" sz="2500" b="1" dirty="0">
                <a:solidFill>
                  <a:schemeClr val="tx2"/>
                </a:solidFill>
              </a:rPr>
              <a:t>connotations</a:t>
            </a:r>
            <a:r>
              <a:rPr lang="en-US" sz="2500" dirty="0">
                <a:solidFill>
                  <a:schemeClr val="tx2"/>
                </a:solidFill>
              </a:rPr>
              <a:t>—meanings that are inferred by the person understanding the word “church” through different contexts. A </a:t>
            </a:r>
            <a:r>
              <a:rPr lang="en-US" sz="2500" b="1" dirty="0">
                <a:solidFill>
                  <a:schemeClr val="tx2"/>
                </a:solidFill>
              </a:rPr>
              <a:t>connotation </a:t>
            </a:r>
            <a:r>
              <a:rPr lang="en-US" sz="2500" dirty="0">
                <a:solidFill>
                  <a:schemeClr val="tx2"/>
                </a:solidFill>
              </a:rPr>
              <a:t>is what is implied by the word. People understand the connotations of words and sentences through their experiences with a specific word and how it has been used.</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65380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71CEE-9D56-4664-BE8A-2A80C67478B8}"/>
              </a:ext>
            </a:extLst>
          </p:cNvPr>
          <p:cNvSpPr>
            <a:spLocks noGrp="1"/>
          </p:cNvSpPr>
          <p:nvPr>
            <p:ph type="title"/>
          </p:nvPr>
        </p:nvSpPr>
        <p:spPr>
          <a:xfrm>
            <a:off x="1104900" y="76200"/>
            <a:ext cx="9980682" cy="1096962"/>
          </a:xfrm>
        </p:spPr>
        <p:txBody>
          <a:bodyPr/>
          <a:lstStyle/>
          <a:p>
            <a:r>
              <a:rPr lang="en-US" dirty="0">
                <a:solidFill>
                  <a:schemeClr val="tx2"/>
                </a:solidFill>
              </a:rPr>
              <a:t>Denotation vs. Connotation (Continued)</a:t>
            </a:r>
          </a:p>
        </p:txBody>
      </p:sp>
      <p:sp>
        <p:nvSpPr>
          <p:cNvPr id="3" name="Content Placeholder 2">
            <a:extLst>
              <a:ext uri="{FF2B5EF4-FFF2-40B4-BE49-F238E27FC236}">
                <a16:creationId xmlns:a16="http://schemas.microsoft.com/office/drawing/2014/main" id="{0797B5D4-5BF1-448E-BFF3-7211C5EBDA88}"/>
              </a:ext>
            </a:extLst>
          </p:cNvPr>
          <p:cNvSpPr>
            <a:spLocks noGrp="1"/>
          </p:cNvSpPr>
          <p:nvPr>
            <p:ph idx="1"/>
          </p:nvPr>
        </p:nvSpPr>
        <p:spPr>
          <a:xfrm>
            <a:off x="1104900" y="1600200"/>
            <a:ext cx="9982200" cy="5060830"/>
          </a:xfrm>
        </p:spPr>
        <p:txBody>
          <a:bodyPr vert="horz" lIns="0" tIns="45720" rIns="0" bIns="45720" rtlCol="0" anchor="t">
            <a:normAutofit/>
          </a:bodyPr>
          <a:lstStyle/>
          <a:p>
            <a:pPr marL="0">
              <a:buNone/>
            </a:pPr>
            <a:r>
              <a:rPr lang="en-US" sz="2300" dirty="0">
                <a:solidFill>
                  <a:schemeClr val="tx2"/>
                </a:solidFill>
              </a:rPr>
              <a:t>While the denotation of something does not change—the sky is the sky, regardless of the weather, the time, or the season—the connotation will change: The sky might be threatening if UFO’s are suddenly seen in it, or if there is a tornado approaching. It is vital to know both when you are reading and writing. </a:t>
            </a:r>
          </a:p>
          <a:p>
            <a:pPr marL="0">
              <a:buNone/>
            </a:pPr>
            <a:r>
              <a:rPr lang="en-US" sz="2300" dirty="0">
                <a:solidFill>
                  <a:schemeClr val="tx2"/>
                </a:solidFill>
              </a:rPr>
              <a:t>That’s why the English language has so many different words for the same thing. By developing a powerful vocabulary, you can add richness and depth to your ability to communicate.</a:t>
            </a:r>
          </a:p>
          <a:p>
            <a:pPr marL="0">
              <a:buNone/>
            </a:pPr>
            <a:endParaRPr lang="en-US" sz="2500"/>
          </a:p>
          <a:p>
            <a:pPr marL="0">
              <a:buNone/>
            </a:pPr>
            <a:endParaRPr lang="en-US"/>
          </a:p>
          <a:p>
            <a:pPr marL="0">
              <a:buNone/>
            </a:pPr>
            <a:r>
              <a:rPr lang="en-US" dirty="0"/>
              <a:t>•</a:t>
            </a:r>
          </a:p>
          <a:p>
            <a:pPr marL="0" indent="0">
              <a:buNone/>
            </a:pPr>
            <a:endParaRPr lang="en-US"/>
          </a:p>
        </p:txBody>
      </p:sp>
      <p:pic>
        <p:nvPicPr>
          <p:cNvPr id="8" name="Picture 9">
            <a:extLst>
              <a:ext uri="{FF2B5EF4-FFF2-40B4-BE49-F238E27FC236}">
                <a16:creationId xmlns:a16="http://schemas.microsoft.com/office/drawing/2014/main" id="{FC2B3EFD-252C-40A0-B0B8-2356F0C93214}"/>
              </a:ext>
            </a:extLst>
          </p:cNvPr>
          <p:cNvPicPr>
            <a:picLocks noChangeAspect="1"/>
          </p:cNvPicPr>
          <p:nvPr/>
        </p:nvPicPr>
        <p:blipFill>
          <a:blip r:embed="rId2"/>
          <a:stretch>
            <a:fillRect/>
          </a:stretch>
        </p:blipFill>
        <p:spPr>
          <a:xfrm>
            <a:off x="6377797" y="4011364"/>
            <a:ext cx="4382219" cy="2645272"/>
          </a:xfrm>
          <a:prstGeom prst="rect">
            <a:avLst/>
          </a:prstGeom>
        </p:spPr>
      </p:pic>
    </p:spTree>
    <p:extLst>
      <p:ext uri="{BB962C8B-B14F-4D97-AF65-F5344CB8AC3E}">
        <p14:creationId xmlns:p14="http://schemas.microsoft.com/office/powerpoint/2010/main" val="3304850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88C6D-23C7-44C0-BACE-BF0166A6B7B0}"/>
              </a:ext>
            </a:extLst>
          </p:cNvPr>
          <p:cNvSpPr>
            <a:spLocks noGrp="1"/>
          </p:cNvSpPr>
          <p:nvPr>
            <p:ph type="title"/>
          </p:nvPr>
        </p:nvSpPr>
        <p:spPr>
          <a:xfrm>
            <a:off x="1092680" y="185097"/>
            <a:ext cx="6047781" cy="966130"/>
          </a:xfrm>
        </p:spPr>
        <p:txBody>
          <a:bodyPr>
            <a:normAutofit/>
          </a:bodyPr>
          <a:lstStyle/>
          <a:p>
            <a:r>
              <a:rPr lang="en-US" sz="3000"/>
              <a:t>The Three Elements of "Connotative" Meaning</a:t>
            </a:r>
          </a:p>
        </p:txBody>
      </p:sp>
      <p:sp>
        <p:nvSpPr>
          <p:cNvPr id="3" name="Content Placeholder 2">
            <a:extLst>
              <a:ext uri="{FF2B5EF4-FFF2-40B4-BE49-F238E27FC236}">
                <a16:creationId xmlns:a16="http://schemas.microsoft.com/office/drawing/2014/main" id="{DE954A7C-5F8C-4C8A-B6E3-2CB7FA018FD0}"/>
              </a:ext>
            </a:extLst>
          </p:cNvPr>
          <p:cNvSpPr>
            <a:spLocks noGrp="1"/>
          </p:cNvSpPr>
          <p:nvPr>
            <p:ph idx="1"/>
          </p:nvPr>
        </p:nvSpPr>
        <p:spPr>
          <a:xfrm>
            <a:off x="531962" y="1545773"/>
            <a:ext cx="5817750" cy="5129957"/>
          </a:xfrm>
        </p:spPr>
        <p:txBody>
          <a:bodyPr vert="horz" lIns="0" tIns="45720" rIns="0" bIns="45720" rtlCol="0" anchor="t">
            <a:normAutofit/>
          </a:bodyPr>
          <a:lstStyle/>
          <a:p>
            <a:pPr>
              <a:buNone/>
            </a:pPr>
            <a:r>
              <a:rPr lang="en-US" sz="2600"/>
              <a:t>1. </a:t>
            </a:r>
            <a:r>
              <a:rPr lang="en-US" sz="2600" b="1"/>
              <a:t>Shades of meaning</a:t>
            </a:r>
            <a:r>
              <a:rPr lang="en-US" sz="2600"/>
              <a:t>—There are many connotations that depend on shades of meaning of a word. As an example: If you want to say that the weather outside is hot, but you don’t want to give the temperature an actual number, you might say that the air is baking, stifling, sweltering, equatorial, scorching, sizzling, boiling, or burning. Notice how the terms move from a mild form of hot to something that is positively dangerous.</a:t>
            </a:r>
          </a:p>
          <a:p>
            <a:pPr>
              <a:buNone/>
            </a:pPr>
            <a:endParaRPr lang="en-US" sz="1800"/>
          </a:p>
          <a:p>
            <a:pPr marL="0" indent="0">
              <a:buNone/>
            </a:pPr>
            <a:endParaRPr lang="en-US" sz="1800"/>
          </a:p>
        </p:txBody>
      </p:sp>
      <p:pic>
        <p:nvPicPr>
          <p:cNvPr id="4" name="Picture 4" descr="A picture containing object&#10;&#10;Description generated with very high confidence">
            <a:extLst>
              <a:ext uri="{FF2B5EF4-FFF2-40B4-BE49-F238E27FC236}">
                <a16:creationId xmlns:a16="http://schemas.microsoft.com/office/drawing/2014/main" id="{57C4C9F0-64CC-4FD5-86BD-C211C46259FF}"/>
              </a:ext>
            </a:extLst>
          </p:cNvPr>
          <p:cNvPicPr>
            <a:picLocks noChangeAspect="1"/>
          </p:cNvPicPr>
          <p:nvPr/>
        </p:nvPicPr>
        <p:blipFill rotWithShape="1">
          <a:blip r:embed="rId2"/>
          <a:srcRect l="11736" r="16090"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13434156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CB30-1ED3-4A87-9C19-F647BB164BD9}"/>
              </a:ext>
            </a:extLst>
          </p:cNvPr>
          <p:cNvSpPr>
            <a:spLocks noGrp="1"/>
          </p:cNvSpPr>
          <p:nvPr>
            <p:ph type="title"/>
          </p:nvPr>
        </p:nvSpPr>
        <p:spPr>
          <a:xfrm>
            <a:off x="4384039" y="365125"/>
            <a:ext cx="7164493" cy="1325563"/>
          </a:xfrm>
        </p:spPr>
        <p:txBody>
          <a:bodyPr>
            <a:normAutofit/>
          </a:bodyPr>
          <a:lstStyle/>
          <a:p>
            <a:r>
              <a:rPr lang="en-US"/>
              <a:t>The Three Elements of "Connotative" Meaning (Continued)</a:t>
            </a:r>
          </a:p>
        </p:txBody>
      </p:sp>
      <p:pic>
        <p:nvPicPr>
          <p:cNvPr id="4" name="Picture 4" descr="A close up of a sign&#10;&#10;Description generated with very high confidence">
            <a:extLst>
              <a:ext uri="{FF2B5EF4-FFF2-40B4-BE49-F238E27FC236}">
                <a16:creationId xmlns:a16="http://schemas.microsoft.com/office/drawing/2014/main" id="{2E4CDA13-FB1E-423F-8245-1375C98C00E4}"/>
              </a:ext>
            </a:extLst>
          </p:cNvPr>
          <p:cNvPicPr>
            <a:picLocks noChangeAspect="1"/>
          </p:cNvPicPr>
          <p:nvPr/>
        </p:nvPicPr>
        <p:blipFill>
          <a:blip r:embed="rId2"/>
          <a:stretch>
            <a:fillRect/>
          </a:stretch>
        </p:blipFill>
        <p:spPr>
          <a:xfrm>
            <a:off x="250022" y="2843602"/>
            <a:ext cx="3986673" cy="1860426"/>
          </a:xfrm>
          <a:prstGeom prst="rect">
            <a:avLst/>
          </a:prstGeom>
        </p:spPr>
      </p:pic>
      <p:sp>
        <p:nvSpPr>
          <p:cNvPr id="3" name="Content Placeholder 2">
            <a:extLst>
              <a:ext uri="{FF2B5EF4-FFF2-40B4-BE49-F238E27FC236}">
                <a16:creationId xmlns:a16="http://schemas.microsoft.com/office/drawing/2014/main" id="{B99576D5-A6D5-4F7B-B7DB-BC7511509035}"/>
              </a:ext>
            </a:extLst>
          </p:cNvPr>
          <p:cNvSpPr>
            <a:spLocks noGrp="1"/>
          </p:cNvSpPr>
          <p:nvPr>
            <p:ph idx="1"/>
          </p:nvPr>
        </p:nvSpPr>
        <p:spPr>
          <a:xfrm>
            <a:off x="4387515" y="2022601"/>
            <a:ext cx="7304790" cy="4700700"/>
          </a:xfrm>
        </p:spPr>
        <p:txBody>
          <a:bodyPr vert="horz" lIns="0" tIns="45720" rIns="0" bIns="45720" rtlCol="0" anchor="t">
            <a:noAutofit/>
          </a:bodyPr>
          <a:lstStyle/>
          <a:p>
            <a:pPr>
              <a:buNone/>
            </a:pPr>
            <a:r>
              <a:rPr lang="en-US" sz="2200"/>
              <a:t>2. </a:t>
            </a:r>
            <a:r>
              <a:rPr lang="en-US" sz="2200" b="1"/>
              <a:t>Positive of negative associations</a:t>
            </a:r>
            <a:r>
              <a:rPr lang="en-US" sz="2200"/>
              <a:t> – The second element of a word’s connotation is its positive of negative character. Many words have the exact same denotative meaning but have very different connotative uses. The word “passionate” has the same denotative meaning as “zealous”—having or showing strong and earnest feelings on a topic—but the words have opposite connotative meanings. “Passionate” is generally used when describing something positively—</a:t>
            </a:r>
            <a:r>
              <a:rPr lang="en-US" sz="2200" err="1"/>
              <a:t>eg.</a:t>
            </a:r>
            <a:r>
              <a:rPr lang="en-US" sz="2200"/>
              <a:t>, He loved his dog passionately— and “zealous” is used when describing something negatively—e.g., He guarded his money zealously. Note that neither adverb would work if it were substituted for the other, simply because of their connotations. </a:t>
            </a:r>
          </a:p>
        </p:txBody>
      </p:sp>
    </p:spTree>
    <p:extLst>
      <p:ext uri="{BB962C8B-B14F-4D97-AF65-F5344CB8AC3E}">
        <p14:creationId xmlns:p14="http://schemas.microsoft.com/office/powerpoint/2010/main" val="226665247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6598A-74A4-4D5F-82BB-D2569CCBB48D}"/>
              </a:ext>
            </a:extLst>
          </p:cNvPr>
          <p:cNvSpPr>
            <a:spLocks noGrp="1"/>
          </p:cNvSpPr>
          <p:nvPr>
            <p:ph type="title"/>
          </p:nvPr>
        </p:nvSpPr>
        <p:spPr>
          <a:xfrm>
            <a:off x="1020793" y="-159958"/>
            <a:ext cx="5990271" cy="1325563"/>
          </a:xfrm>
        </p:spPr>
        <p:txBody>
          <a:bodyPr>
            <a:normAutofit/>
          </a:bodyPr>
          <a:lstStyle/>
          <a:p>
            <a:r>
              <a:rPr lang="en-US"/>
              <a:t>The Three Elements of "Connotative" Meaning (Continued)</a:t>
            </a:r>
          </a:p>
        </p:txBody>
      </p:sp>
      <p:sp>
        <p:nvSpPr>
          <p:cNvPr id="3" name="Content Placeholder 2">
            <a:extLst>
              <a:ext uri="{FF2B5EF4-FFF2-40B4-BE49-F238E27FC236}">
                <a16:creationId xmlns:a16="http://schemas.microsoft.com/office/drawing/2014/main" id="{05115306-0E95-4730-AC03-9CCD234A09AF}"/>
              </a:ext>
            </a:extLst>
          </p:cNvPr>
          <p:cNvSpPr>
            <a:spLocks noGrp="1"/>
          </p:cNvSpPr>
          <p:nvPr>
            <p:ph idx="1"/>
          </p:nvPr>
        </p:nvSpPr>
        <p:spPr>
          <a:xfrm>
            <a:off x="546340" y="1545773"/>
            <a:ext cx="5889636" cy="5144334"/>
          </a:xfrm>
        </p:spPr>
        <p:txBody>
          <a:bodyPr vert="horz" lIns="0" tIns="45720" rIns="0" bIns="45720" rtlCol="0" anchor="t">
            <a:normAutofit/>
          </a:bodyPr>
          <a:lstStyle/>
          <a:p>
            <a:pPr>
              <a:buNone/>
            </a:pPr>
            <a:r>
              <a:rPr lang="en-US" sz="2300"/>
              <a:t>3. Personal Interpretation—A third aspect of connotative meaning is interpretation. People understand what a word means because of their background and their previous experience with the word. This allows each person to interpret words differently from the way other people do. “Strong” may bring about thoughts of a wrestler, or a storm, or even a smell or taste. “Dark” simply means the absence of light, which is its denotation, but “dark” has the connotation of fear, mystery, suspense, confusion, nighttime, gloom, shadows, and more. It all depends on the associations people have had with the word.</a:t>
            </a:r>
          </a:p>
          <a:p>
            <a:pPr marL="0" indent="0">
              <a:buNone/>
            </a:pPr>
            <a:endParaRPr lang="en-US" sz="1800"/>
          </a:p>
        </p:txBody>
      </p:sp>
      <p:pic>
        <p:nvPicPr>
          <p:cNvPr id="4" name="Picture 4" descr="A picture containing indoor, sky&#10;&#10;Description generated with high confidence">
            <a:extLst>
              <a:ext uri="{FF2B5EF4-FFF2-40B4-BE49-F238E27FC236}">
                <a16:creationId xmlns:a16="http://schemas.microsoft.com/office/drawing/2014/main" id="{6F28D4D2-EDD4-402D-972E-57F43974D1D4}"/>
              </a:ext>
            </a:extLst>
          </p:cNvPr>
          <p:cNvPicPr>
            <a:picLocks noChangeAspect="1"/>
          </p:cNvPicPr>
          <p:nvPr/>
        </p:nvPicPr>
        <p:blipFill rotWithShape="1">
          <a:blip r:embed="rId2"/>
          <a:srcRect l="16384" r="17695" b="-2"/>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22615153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5EDD5-2DA4-4786-9C03-C9D43042C71B}"/>
              </a:ext>
            </a:extLst>
          </p:cNvPr>
          <p:cNvSpPr>
            <a:spLocks noGrp="1"/>
          </p:cNvSpPr>
          <p:nvPr>
            <p:ph type="title"/>
          </p:nvPr>
        </p:nvSpPr>
        <p:spPr/>
        <p:txBody>
          <a:bodyPr/>
          <a:lstStyle/>
          <a:p>
            <a:r>
              <a:rPr lang="en-US" dirty="0">
                <a:solidFill>
                  <a:schemeClr val="tx2"/>
                </a:solidFill>
              </a:rPr>
              <a:t>Example Through Activities</a:t>
            </a:r>
          </a:p>
        </p:txBody>
      </p:sp>
      <p:sp>
        <p:nvSpPr>
          <p:cNvPr id="3" name="Content Placeholder 2">
            <a:extLst>
              <a:ext uri="{FF2B5EF4-FFF2-40B4-BE49-F238E27FC236}">
                <a16:creationId xmlns:a16="http://schemas.microsoft.com/office/drawing/2014/main" id="{973DEA89-B0D1-40D3-B934-9F40AE7BBDAD}"/>
              </a:ext>
            </a:extLst>
          </p:cNvPr>
          <p:cNvSpPr>
            <a:spLocks noGrp="1"/>
          </p:cNvSpPr>
          <p:nvPr>
            <p:ph idx="1"/>
          </p:nvPr>
        </p:nvSpPr>
        <p:spPr>
          <a:xfrm>
            <a:off x="1104900" y="1600200"/>
            <a:ext cx="9982200" cy="5161471"/>
          </a:xfrm>
        </p:spPr>
        <p:txBody>
          <a:bodyPr vert="horz" lIns="0" tIns="45720" rIns="0" bIns="45720" rtlCol="0" anchor="t">
            <a:normAutofit/>
          </a:bodyPr>
          <a:lstStyle/>
          <a:p>
            <a:pPr marL="0" indent="0">
              <a:buNone/>
            </a:pPr>
            <a:r>
              <a:rPr lang="en-US" sz="2400" b="1" dirty="0">
                <a:solidFill>
                  <a:schemeClr val="tx2"/>
                </a:solidFill>
              </a:rPr>
              <a:t>Activity 1: </a:t>
            </a:r>
            <a:r>
              <a:rPr lang="en-US" sz="2400" dirty="0">
                <a:solidFill>
                  <a:schemeClr val="tx2"/>
                </a:solidFill>
              </a:rPr>
              <a:t>In your Word document, label Activity 1 and then rank the following six adjectives in order of level of severity from weakest to strongest:</a:t>
            </a:r>
          </a:p>
          <a:p>
            <a:pPr marL="0" indent="0">
              <a:buNone/>
            </a:pPr>
            <a:r>
              <a:rPr lang="en-US" sz="2400" i="1" dirty="0">
                <a:solidFill>
                  <a:schemeClr val="tx2"/>
                </a:solidFill>
              </a:rPr>
              <a:t>Awful, Terrible, Bad, Abysmal, Poor, Shoddy</a:t>
            </a:r>
          </a:p>
          <a:p>
            <a:pPr marL="0" indent="0">
              <a:buNone/>
            </a:pPr>
            <a:r>
              <a:rPr lang="en-US" sz="2400" dirty="0">
                <a:solidFill>
                  <a:schemeClr val="tx2"/>
                </a:solidFill>
              </a:rPr>
              <a:t>All of these words have the same basic meaning, "of poor quality." Yet each of them has a different connotative meaning. People will invariably order the words differently.</a:t>
            </a:r>
            <a:endParaRPr lang="en-US" sz="2400" i="1" dirty="0">
              <a:solidFill>
                <a:schemeClr val="tx2"/>
              </a:solidFill>
            </a:endParaRPr>
          </a:p>
          <a:p>
            <a:pPr marL="0" indent="0">
              <a:buNone/>
            </a:pPr>
            <a:r>
              <a:rPr lang="en-US" sz="2400" dirty="0">
                <a:solidFill>
                  <a:schemeClr val="tx2"/>
                </a:solidFill>
              </a:rPr>
              <a:t>Let's try one more time:</a:t>
            </a:r>
          </a:p>
          <a:p>
            <a:pPr marL="0" indent="0">
              <a:buNone/>
            </a:pPr>
            <a:r>
              <a:rPr lang="en-US" sz="2400" i="1" dirty="0">
                <a:solidFill>
                  <a:schemeClr val="tx2"/>
                </a:solidFill>
              </a:rPr>
              <a:t>Interesting, Absorbing, Fascinating, Enthralling, Intriguing, Captivating</a:t>
            </a:r>
          </a:p>
          <a:p>
            <a:pPr marL="0" indent="0">
              <a:buNone/>
            </a:pPr>
            <a:r>
              <a:rPr lang="en-US" sz="2400" b="1" dirty="0">
                <a:solidFill>
                  <a:schemeClr val="tx2"/>
                </a:solidFill>
              </a:rPr>
              <a:t>What are some other adjectives that can be sorted in descending or ascending level of intensity?</a:t>
            </a:r>
          </a:p>
          <a:p>
            <a:pPr marL="0" indent="0">
              <a:buNone/>
            </a:pPr>
            <a:endParaRPr lang="en-US" dirty="0"/>
          </a:p>
        </p:txBody>
      </p:sp>
    </p:spTree>
    <p:extLst>
      <p:ext uri="{BB962C8B-B14F-4D97-AF65-F5344CB8AC3E}">
        <p14:creationId xmlns:p14="http://schemas.microsoft.com/office/powerpoint/2010/main" val="235321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C96C2-0EEA-4817-8288-0E2F2E933565}"/>
              </a:ext>
            </a:extLst>
          </p:cNvPr>
          <p:cNvSpPr>
            <a:spLocks noGrp="1"/>
          </p:cNvSpPr>
          <p:nvPr>
            <p:ph type="title"/>
          </p:nvPr>
        </p:nvSpPr>
        <p:spPr/>
        <p:txBody>
          <a:bodyPr/>
          <a:lstStyle/>
          <a:p>
            <a:r>
              <a:rPr lang="en-US" dirty="0">
                <a:solidFill>
                  <a:schemeClr val="tx2"/>
                </a:solidFill>
              </a:rPr>
              <a:t>Examples Through Activities</a:t>
            </a:r>
          </a:p>
        </p:txBody>
      </p:sp>
      <p:sp>
        <p:nvSpPr>
          <p:cNvPr id="3" name="Content Placeholder 2">
            <a:extLst>
              <a:ext uri="{FF2B5EF4-FFF2-40B4-BE49-F238E27FC236}">
                <a16:creationId xmlns:a16="http://schemas.microsoft.com/office/drawing/2014/main" id="{18428DE3-490B-4142-BDF1-28893B00D958}"/>
              </a:ext>
            </a:extLst>
          </p:cNvPr>
          <p:cNvSpPr>
            <a:spLocks noGrp="1"/>
          </p:cNvSpPr>
          <p:nvPr>
            <p:ph idx="1"/>
          </p:nvPr>
        </p:nvSpPr>
        <p:spPr>
          <a:xfrm>
            <a:off x="1104900" y="1600200"/>
            <a:ext cx="9982200" cy="4974566"/>
          </a:xfrm>
        </p:spPr>
        <p:txBody>
          <a:bodyPr vert="horz" lIns="0" tIns="45720" rIns="0" bIns="45720" rtlCol="0" anchor="t">
            <a:normAutofit/>
          </a:bodyPr>
          <a:lstStyle/>
          <a:p>
            <a:pPr marL="0" indent="0">
              <a:buNone/>
            </a:pPr>
            <a:r>
              <a:rPr lang="en-US" sz="2400" b="1" dirty="0">
                <a:solidFill>
                  <a:schemeClr val="tx2"/>
                </a:solidFill>
              </a:rPr>
              <a:t>Activity 2: </a:t>
            </a:r>
            <a:r>
              <a:rPr lang="en-US" sz="2400" dirty="0">
                <a:solidFill>
                  <a:schemeClr val="tx2"/>
                </a:solidFill>
              </a:rPr>
              <a:t>Look at the following four sets of words. For each set, write down which word has a positive connotation, and which one has a negative connotation.</a:t>
            </a:r>
          </a:p>
          <a:p>
            <a:pPr>
              <a:buNone/>
            </a:pPr>
            <a:r>
              <a:rPr lang="en-US" sz="2400" i="1" dirty="0">
                <a:solidFill>
                  <a:schemeClr val="tx2"/>
                </a:solidFill>
              </a:rPr>
              <a:t>Youthful/Childish, Skinny/Slim, Cocky/Confident, Boisterous/Noisy</a:t>
            </a:r>
          </a:p>
          <a:p>
            <a:pPr marL="0" indent="0">
              <a:buNone/>
            </a:pPr>
            <a:r>
              <a:rPr lang="en-US" sz="2400" dirty="0">
                <a:solidFill>
                  <a:schemeClr val="tx2"/>
                </a:solidFill>
              </a:rPr>
              <a:t>As you can see, each pair of words has a similar meaning. Yet each has a different positive or negative connotation.</a:t>
            </a:r>
          </a:p>
          <a:p>
            <a:pPr marL="0" indent="0">
              <a:buNone/>
            </a:pPr>
            <a:r>
              <a:rPr lang="en-US" sz="2400" b="1" dirty="0">
                <a:solidFill>
                  <a:schemeClr val="tx2"/>
                </a:solidFill>
              </a:rPr>
              <a:t>What are some other pairs of words that are near synonyms but have both a negative and positive connotation? Here are some more examples:</a:t>
            </a:r>
          </a:p>
          <a:p>
            <a:pPr marL="0" indent="0">
              <a:buNone/>
            </a:pPr>
            <a:r>
              <a:rPr lang="en-US" sz="2400" i="1" dirty="0">
                <a:solidFill>
                  <a:schemeClr val="tx2"/>
                </a:solidFill>
              </a:rPr>
              <a:t>Unclean/Dirty, Old/Ancient, Interrupt/Disturb</a:t>
            </a:r>
          </a:p>
        </p:txBody>
      </p:sp>
    </p:spTree>
    <p:extLst>
      <p:ext uri="{BB962C8B-B14F-4D97-AF65-F5344CB8AC3E}">
        <p14:creationId xmlns:p14="http://schemas.microsoft.com/office/powerpoint/2010/main" val="140365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person riding a wave in the ocean&#10;&#10;Description generated with very high confidence">
            <a:extLst>
              <a:ext uri="{FF2B5EF4-FFF2-40B4-BE49-F238E27FC236}">
                <a16:creationId xmlns:a16="http://schemas.microsoft.com/office/drawing/2014/main" id="{1517795D-F8DB-4631-9591-7275F73B326C}"/>
              </a:ext>
            </a:extLst>
          </p:cNvPr>
          <p:cNvPicPr>
            <a:picLocks noChangeAspect="1"/>
          </p:cNvPicPr>
          <p:nvPr/>
        </p:nvPicPr>
        <p:blipFill rotWithShape="1">
          <a:blip r:embed="rId2">
            <a:alphaModFix/>
          </a:blip>
          <a:srcRect l="23617" r="23938"/>
          <a:stretch/>
        </p:blipFill>
        <p:spPr>
          <a:xfrm>
            <a:off x="5797543" y="10"/>
            <a:ext cx="6394152" cy="6857990"/>
          </a:xfrm>
          <a:prstGeom prst="rect">
            <a:avLst/>
          </a:prstGeom>
        </p:spPr>
      </p:pic>
      <p:sp>
        <p:nvSpPr>
          <p:cNvPr id="2" name="Title 1">
            <a:extLst>
              <a:ext uri="{FF2B5EF4-FFF2-40B4-BE49-F238E27FC236}">
                <a16:creationId xmlns:a16="http://schemas.microsoft.com/office/drawing/2014/main" id="{089C22A2-9126-48CC-A62E-31AC578C3A13}"/>
              </a:ext>
            </a:extLst>
          </p:cNvPr>
          <p:cNvSpPr>
            <a:spLocks noGrp="1"/>
          </p:cNvSpPr>
          <p:nvPr>
            <p:ph type="title"/>
          </p:nvPr>
        </p:nvSpPr>
        <p:spPr>
          <a:xfrm>
            <a:off x="531828" y="208973"/>
            <a:ext cx="5436239" cy="822834"/>
          </a:xfrm>
        </p:spPr>
        <p:txBody>
          <a:bodyPr>
            <a:normAutofit/>
          </a:bodyPr>
          <a:lstStyle/>
          <a:p>
            <a:r>
              <a:rPr lang="en-US">
                <a:solidFill>
                  <a:srgbClr val="000000"/>
                </a:solidFill>
              </a:rPr>
              <a:t>Personal Interpretation Example</a:t>
            </a:r>
          </a:p>
        </p:txBody>
      </p:sp>
      <p:sp>
        <p:nvSpPr>
          <p:cNvPr id="3" name="Content Placeholder 2">
            <a:extLst>
              <a:ext uri="{FF2B5EF4-FFF2-40B4-BE49-F238E27FC236}">
                <a16:creationId xmlns:a16="http://schemas.microsoft.com/office/drawing/2014/main" id="{94C56FE9-083B-41E0-B6F2-DB21894625F7}"/>
              </a:ext>
            </a:extLst>
          </p:cNvPr>
          <p:cNvSpPr>
            <a:spLocks noGrp="1"/>
          </p:cNvSpPr>
          <p:nvPr>
            <p:ph idx="1"/>
          </p:nvPr>
        </p:nvSpPr>
        <p:spPr>
          <a:xfrm>
            <a:off x="244279" y="1998973"/>
            <a:ext cx="5382538" cy="5226567"/>
          </a:xfrm>
        </p:spPr>
        <p:txBody>
          <a:bodyPr vert="horz" lIns="0" tIns="45720" rIns="0" bIns="45720" rtlCol="0" anchor="ctr">
            <a:normAutofit fontScale="25000" lnSpcReduction="20000"/>
          </a:bodyPr>
          <a:lstStyle/>
          <a:p>
            <a:pPr marL="0">
              <a:lnSpc>
                <a:spcPct val="120000"/>
              </a:lnSpc>
              <a:buNone/>
            </a:pPr>
            <a:r>
              <a:rPr lang="en-US" sz="7200" dirty="0">
                <a:solidFill>
                  <a:schemeClr val="tx2"/>
                </a:solidFill>
              </a:rPr>
              <a:t>When we talk about something as multi-faceted as the ocean, there are many images and personal connections that determine the word’s connotations. Some express all three elements that have been covered and which may or may not be related to each other in terms of interpretation. </a:t>
            </a:r>
            <a:endParaRPr lang="en-US" sz="7200">
              <a:solidFill>
                <a:schemeClr val="tx2"/>
              </a:solidFill>
            </a:endParaRPr>
          </a:p>
          <a:p>
            <a:pPr marL="0">
              <a:lnSpc>
                <a:spcPct val="120000"/>
              </a:lnSpc>
              <a:buNone/>
            </a:pPr>
            <a:r>
              <a:rPr lang="en-US" sz="7200" b="1" dirty="0">
                <a:solidFill>
                  <a:schemeClr val="tx2"/>
                </a:solidFill>
              </a:rPr>
              <a:t>Activity 3:</a:t>
            </a:r>
            <a:r>
              <a:rPr lang="en-US" sz="7200" dirty="0">
                <a:solidFill>
                  <a:schemeClr val="tx2"/>
                </a:solidFill>
              </a:rPr>
              <a:t> Write ten words that relate to the word "ocean." </a:t>
            </a:r>
          </a:p>
          <a:p>
            <a:pPr marL="0">
              <a:lnSpc>
                <a:spcPct val="120000"/>
              </a:lnSpc>
              <a:buNone/>
            </a:pPr>
            <a:r>
              <a:rPr lang="en-US" sz="7200" dirty="0">
                <a:solidFill>
                  <a:schemeClr val="tx2"/>
                </a:solidFill>
              </a:rPr>
              <a:t>Some of your descriptors may be "peaceful" while others may not. Because of each person's personal experience with the "ocean," each person may have different words associated to it. Some may be negative, some may be positive.</a:t>
            </a:r>
          </a:p>
          <a:p>
            <a:pPr marL="0">
              <a:lnSpc>
                <a:spcPct val="120000"/>
              </a:lnSpc>
              <a:buNone/>
            </a:pPr>
            <a:r>
              <a:rPr lang="en-US" sz="7200" dirty="0">
                <a:solidFill>
                  <a:schemeClr val="tx2"/>
                </a:solidFill>
              </a:rPr>
              <a:t>As you make your list of words, notice how each word creates a mental picture in your mind. Some can be associated with the five senses: sight, smell, touch, taste, and hearing.</a:t>
            </a:r>
          </a:p>
          <a:p>
            <a:pPr marL="0">
              <a:buNone/>
            </a:pPr>
            <a:endParaRPr lang="en-US" sz="4000" dirty="0">
              <a:solidFill>
                <a:srgbClr val="000000"/>
              </a:solidFill>
            </a:endParaRPr>
          </a:p>
          <a:p>
            <a:pPr marL="0">
              <a:buNone/>
            </a:pPr>
            <a:endParaRPr lang="en-US" sz="1000">
              <a:solidFill>
                <a:srgbClr val="000000"/>
              </a:solidFill>
            </a:endParaRPr>
          </a:p>
          <a:p>
            <a:pPr marL="0">
              <a:buNone/>
            </a:pPr>
            <a:r>
              <a:rPr lang="en-US" sz="1000" dirty="0">
                <a:solidFill>
                  <a:srgbClr val="000000"/>
                </a:solidFill>
              </a:rPr>
              <a:t>•</a:t>
            </a:r>
          </a:p>
          <a:p>
            <a:pPr marL="0" indent="0">
              <a:buNone/>
            </a:pPr>
            <a:endParaRPr lang="en-US" sz="1000">
              <a:solidFill>
                <a:srgbClr val="000000"/>
              </a:solidFill>
            </a:endParaRPr>
          </a:p>
        </p:txBody>
      </p:sp>
    </p:spTree>
    <p:extLst>
      <p:ext uri="{BB962C8B-B14F-4D97-AF65-F5344CB8AC3E}">
        <p14:creationId xmlns:p14="http://schemas.microsoft.com/office/powerpoint/2010/main" val="145734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903F-3CCE-4C88-8620-FC1CFE656C47}"/>
              </a:ext>
            </a:extLst>
          </p:cNvPr>
          <p:cNvSpPr>
            <a:spLocks noGrp="1"/>
          </p:cNvSpPr>
          <p:nvPr>
            <p:ph type="title"/>
          </p:nvPr>
        </p:nvSpPr>
        <p:spPr>
          <a:xfrm>
            <a:off x="1571811" y="1573586"/>
            <a:ext cx="9122584" cy="1325563"/>
          </a:xfrm>
        </p:spPr>
        <p:txBody>
          <a:bodyPr>
            <a:normAutofit/>
          </a:bodyPr>
          <a:lstStyle/>
          <a:p>
            <a:r>
              <a:rPr lang="en-US" dirty="0">
                <a:solidFill>
                  <a:schemeClr val="tx2"/>
                </a:solidFill>
              </a:rPr>
              <a:t>Activity 4:</a:t>
            </a:r>
            <a:br>
              <a:rPr lang="en-US" dirty="0">
                <a:solidFill>
                  <a:schemeClr val="tx2"/>
                </a:solidFill>
              </a:rPr>
            </a:br>
            <a:r>
              <a:rPr lang="en-US" dirty="0">
                <a:solidFill>
                  <a:schemeClr val="tx2"/>
                </a:solidFill>
              </a:rPr>
              <a:t>The Power of Connotation</a:t>
            </a:r>
          </a:p>
        </p:txBody>
      </p:sp>
      <p:sp>
        <p:nvSpPr>
          <p:cNvPr id="3" name="Content Placeholder 2">
            <a:extLst>
              <a:ext uri="{FF2B5EF4-FFF2-40B4-BE49-F238E27FC236}">
                <a16:creationId xmlns:a16="http://schemas.microsoft.com/office/drawing/2014/main" id="{6C1B6778-8230-4738-8582-3ACADDE7D8DF}"/>
              </a:ext>
            </a:extLst>
          </p:cNvPr>
          <p:cNvSpPr>
            <a:spLocks noGrp="1"/>
          </p:cNvSpPr>
          <p:nvPr>
            <p:ph idx="1"/>
          </p:nvPr>
        </p:nvSpPr>
        <p:spPr>
          <a:xfrm>
            <a:off x="1571811" y="3060017"/>
            <a:ext cx="6066118" cy="2438546"/>
          </a:xfrm>
        </p:spPr>
        <p:txBody>
          <a:bodyPr vert="horz" lIns="0" tIns="45720" rIns="0" bIns="45720" rtlCol="0" anchor="t">
            <a:normAutofit/>
          </a:bodyPr>
          <a:lstStyle/>
          <a:p>
            <a:pPr marL="0" indent="0">
              <a:buNone/>
            </a:pPr>
            <a:r>
              <a:rPr lang="en-US" sz="2400" dirty="0">
                <a:solidFill>
                  <a:schemeClr val="tx2"/>
                </a:solidFill>
              </a:rPr>
              <a:t>-The following two paragraphs tell the same story. However, word choice makes them entirely different. This is done through the successful use of connotations and effective descriptors. What are your impressions of each?</a:t>
            </a:r>
          </a:p>
          <a:p>
            <a:pPr marL="0" indent="0">
              <a:buNone/>
            </a:pPr>
            <a:endParaRPr lang="en-US" sz="2400"/>
          </a:p>
          <a:p>
            <a:pPr marL="0" indent="0">
              <a:buNone/>
            </a:pPr>
            <a:endParaRPr lang="en-US" sz="2400"/>
          </a:p>
        </p:txBody>
      </p:sp>
      <p:pic>
        <p:nvPicPr>
          <p:cNvPr id="4" name="Picture 4" descr="A drawing of a face&#10;&#10;Description generated with high confidence">
            <a:extLst>
              <a:ext uri="{FF2B5EF4-FFF2-40B4-BE49-F238E27FC236}">
                <a16:creationId xmlns:a16="http://schemas.microsoft.com/office/drawing/2014/main" id="{3625D24E-4A6A-46A7-A9B3-E67E0945136A}"/>
              </a:ext>
            </a:extLst>
          </p:cNvPr>
          <p:cNvPicPr>
            <a:picLocks noChangeAspect="1"/>
          </p:cNvPicPr>
          <p:nvPr/>
        </p:nvPicPr>
        <p:blipFill>
          <a:blip r:embed="rId2"/>
          <a:stretch>
            <a:fillRect/>
          </a:stretch>
        </p:blipFill>
        <p:spPr>
          <a:xfrm>
            <a:off x="8151962" y="3411691"/>
            <a:ext cx="2542433" cy="1754278"/>
          </a:xfrm>
          <a:prstGeom prst="rect">
            <a:avLst/>
          </a:prstGeom>
        </p:spPr>
      </p:pic>
    </p:spTree>
    <p:extLst>
      <p:ext uri="{BB962C8B-B14F-4D97-AF65-F5344CB8AC3E}">
        <p14:creationId xmlns:p14="http://schemas.microsoft.com/office/powerpoint/2010/main" val="26333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903F-3CCE-4C88-8620-FC1CFE656C47}"/>
              </a:ext>
            </a:extLst>
          </p:cNvPr>
          <p:cNvSpPr>
            <a:spLocks noGrp="1"/>
          </p:cNvSpPr>
          <p:nvPr>
            <p:ph type="title"/>
          </p:nvPr>
        </p:nvSpPr>
        <p:spPr/>
        <p:txBody>
          <a:bodyPr/>
          <a:lstStyle/>
          <a:p>
            <a:r>
              <a:rPr lang="en-US" dirty="0">
                <a:solidFill>
                  <a:schemeClr val="tx2"/>
                </a:solidFill>
              </a:rPr>
              <a:t>The Power of Connotation</a:t>
            </a:r>
          </a:p>
        </p:txBody>
      </p:sp>
      <p:sp>
        <p:nvSpPr>
          <p:cNvPr id="3" name="Content Placeholder 2">
            <a:extLst>
              <a:ext uri="{FF2B5EF4-FFF2-40B4-BE49-F238E27FC236}">
                <a16:creationId xmlns:a16="http://schemas.microsoft.com/office/drawing/2014/main" id="{6C1B6778-8230-4738-8582-3ACADDE7D8DF}"/>
              </a:ext>
            </a:extLst>
          </p:cNvPr>
          <p:cNvSpPr>
            <a:spLocks noGrp="1"/>
          </p:cNvSpPr>
          <p:nvPr>
            <p:ph idx="1"/>
          </p:nvPr>
        </p:nvSpPr>
        <p:spPr>
          <a:xfrm>
            <a:off x="872426" y="1345550"/>
            <a:ext cx="10447149" cy="5401499"/>
          </a:xfrm>
        </p:spPr>
        <p:txBody>
          <a:bodyPr vert="horz" lIns="0" tIns="45720" rIns="0" bIns="45720" rtlCol="0" anchor="t">
            <a:normAutofit fontScale="92500" lnSpcReduction="10000"/>
          </a:bodyPr>
          <a:lstStyle/>
          <a:p>
            <a:pPr marL="0" indent="0">
              <a:buNone/>
            </a:pPr>
            <a:r>
              <a:rPr lang="en-US" sz="2200" dirty="0">
                <a:solidFill>
                  <a:schemeClr val="tx2"/>
                </a:solidFill>
              </a:rPr>
              <a:t>   </a:t>
            </a:r>
            <a:r>
              <a:rPr lang="en-US" sz="2400" dirty="0">
                <a:solidFill>
                  <a:schemeClr val="tx2"/>
                </a:solidFill>
              </a:rPr>
              <a:t>  When the young marshal strolled onto the filthy main street of 1885 Tombstone, Arizona, he worried that a hidden killer might be lurking behind the pile of broken wagon parts on the left, so he walked slowly and carefully. He looked cautiously, staring, squinting through the noonday sun’s glare. Nothing! A light film of summer dust clung to his leather boots; the ever-present particles in the air made him cough quietly. A sudden movement to his right startled him, and his gun left his holster quickly, but he saw only a scrawny mutt digging in the dust for a previously chewed bone. He grimaced and hesitantly put the revolver back.</a:t>
            </a:r>
          </a:p>
          <a:p>
            <a:pPr marL="0" indent="0">
              <a:buNone/>
            </a:pPr>
            <a:r>
              <a:rPr lang="en-US" sz="2400" dirty="0">
                <a:solidFill>
                  <a:schemeClr val="tx2"/>
                </a:solidFill>
              </a:rPr>
              <a:t>     The experienced lawman sauntered through the muddy main street of 1885 Tombstone, Arizona. He knew that a killer might be waiting around the next corner, so he took his time. He glanced warily, keeping his eyes half-shut in the noon day sun. Nothing bothered him, not even the constant dirt that covered his worn leather boots. He coughed from the dust in the air. A quick movement to his right caught his eye and made him turn quickly. The gun flew out of his holster in an instant. A thin dog was scrounging through the dirt trying to locate its old worn-out bone. He smiled and confidently put the six-shooter back.</a:t>
            </a:r>
          </a:p>
          <a:p>
            <a:pPr>
              <a:buNone/>
            </a:pPr>
            <a:endParaRPr lang="en-US" sz="2400" dirty="0"/>
          </a:p>
          <a:p>
            <a:pPr marL="0" indent="0">
              <a:buNone/>
            </a:pPr>
            <a:endParaRPr lang="en-US" dirty="0"/>
          </a:p>
        </p:txBody>
      </p:sp>
    </p:spTree>
    <p:extLst>
      <p:ext uri="{BB962C8B-B14F-4D97-AF65-F5344CB8AC3E}">
        <p14:creationId xmlns:p14="http://schemas.microsoft.com/office/powerpoint/2010/main" val="174732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DC20-1D40-461B-B531-288EF1C99385}"/>
              </a:ext>
            </a:extLst>
          </p:cNvPr>
          <p:cNvSpPr>
            <a:spLocks noGrp="1"/>
          </p:cNvSpPr>
          <p:nvPr>
            <p:ph type="title"/>
          </p:nvPr>
        </p:nvSpPr>
        <p:spPr/>
        <p:txBody>
          <a:bodyPr/>
          <a:lstStyle/>
          <a:p>
            <a:r>
              <a:rPr lang="en-US" dirty="0">
                <a:solidFill>
                  <a:schemeClr val="tx2"/>
                </a:solidFill>
              </a:rPr>
              <a:t>Write Your Own Paragraph - People</a:t>
            </a:r>
          </a:p>
        </p:txBody>
      </p:sp>
      <p:sp>
        <p:nvSpPr>
          <p:cNvPr id="3" name="Content Placeholder 2">
            <a:extLst>
              <a:ext uri="{FF2B5EF4-FFF2-40B4-BE49-F238E27FC236}">
                <a16:creationId xmlns:a16="http://schemas.microsoft.com/office/drawing/2014/main" id="{216AB47C-B8E9-48B4-9658-56809E2A873B}"/>
              </a:ext>
            </a:extLst>
          </p:cNvPr>
          <p:cNvSpPr>
            <a:spLocks noGrp="1"/>
          </p:cNvSpPr>
          <p:nvPr>
            <p:ph idx="1"/>
          </p:nvPr>
        </p:nvSpPr>
        <p:spPr>
          <a:xfrm>
            <a:off x="1104900" y="1600200"/>
            <a:ext cx="9982200" cy="5062779"/>
          </a:xfrm>
        </p:spPr>
        <p:txBody>
          <a:bodyPr vert="horz" lIns="0" tIns="45720" rIns="0" bIns="45720" rtlCol="0" anchor="t">
            <a:normAutofit lnSpcReduction="10000"/>
          </a:bodyPr>
          <a:lstStyle/>
          <a:p>
            <a:r>
              <a:rPr lang="en-US" dirty="0">
                <a:solidFill>
                  <a:schemeClr val="tx2"/>
                </a:solidFill>
              </a:rPr>
              <a:t>Let's take this a step further. </a:t>
            </a:r>
            <a:r>
              <a:rPr lang="en-US" b="1" dirty="0">
                <a:solidFill>
                  <a:schemeClr val="tx2"/>
                </a:solidFill>
              </a:rPr>
              <a:t>Activity 5: </a:t>
            </a:r>
            <a:r>
              <a:rPr lang="en-US" dirty="0">
                <a:solidFill>
                  <a:schemeClr val="tx2"/>
                </a:solidFill>
              </a:rPr>
              <a:t>In the same document, write a storied paragraph using the sentence below for plot. Use connotation and descriptors to tell your story effectively. Use complete sentencing and diction.</a:t>
            </a:r>
          </a:p>
          <a:p>
            <a:pPr marL="0" indent="0" algn="ctr">
              <a:buNone/>
            </a:pPr>
            <a:r>
              <a:rPr lang="en-US" b="1" dirty="0">
                <a:solidFill>
                  <a:schemeClr val="tx2"/>
                </a:solidFill>
              </a:rPr>
              <a:t>"The woman at the diner."</a:t>
            </a:r>
          </a:p>
          <a:p>
            <a:pPr marL="0" indent="0">
              <a:lnSpc>
                <a:spcPct val="100000"/>
              </a:lnSpc>
              <a:buNone/>
            </a:pPr>
            <a:r>
              <a:rPr lang="en-US" dirty="0">
                <a:solidFill>
                  <a:schemeClr val="tx2"/>
                </a:solidFill>
              </a:rPr>
              <a:t>Who is she?</a:t>
            </a:r>
          </a:p>
          <a:p>
            <a:pPr marL="0" indent="0">
              <a:lnSpc>
                <a:spcPct val="100000"/>
              </a:lnSpc>
              <a:buNone/>
            </a:pPr>
            <a:r>
              <a:rPr lang="en-US" dirty="0">
                <a:solidFill>
                  <a:schemeClr val="tx2"/>
                </a:solidFill>
              </a:rPr>
              <a:t>What is she doing at a diner?</a:t>
            </a:r>
          </a:p>
          <a:p>
            <a:pPr marL="0" indent="0">
              <a:lnSpc>
                <a:spcPct val="100000"/>
              </a:lnSpc>
              <a:buNone/>
            </a:pPr>
            <a:r>
              <a:rPr lang="en-US" dirty="0">
                <a:solidFill>
                  <a:schemeClr val="tx2"/>
                </a:solidFill>
              </a:rPr>
              <a:t>Is she happy, sad, sleepy, </a:t>
            </a:r>
            <a:r>
              <a:rPr lang="en-US" dirty="0" err="1">
                <a:solidFill>
                  <a:schemeClr val="tx2"/>
                </a:solidFill>
              </a:rPr>
              <a:t>etc</a:t>
            </a:r>
            <a:r>
              <a:rPr lang="en-US" dirty="0">
                <a:solidFill>
                  <a:schemeClr val="tx2"/>
                </a:solidFill>
              </a:rPr>
              <a:t>?</a:t>
            </a:r>
          </a:p>
          <a:p>
            <a:pPr marL="0" indent="0">
              <a:lnSpc>
                <a:spcPct val="100000"/>
              </a:lnSpc>
              <a:buNone/>
            </a:pPr>
            <a:r>
              <a:rPr lang="en-US" dirty="0">
                <a:solidFill>
                  <a:schemeClr val="tx2"/>
                </a:solidFill>
              </a:rPr>
              <a:t>How is she dressed?</a:t>
            </a:r>
          </a:p>
          <a:p>
            <a:pPr marL="0" indent="0">
              <a:lnSpc>
                <a:spcPct val="100000"/>
              </a:lnSpc>
              <a:buNone/>
            </a:pPr>
            <a:r>
              <a:rPr lang="en-US" dirty="0">
                <a:solidFill>
                  <a:schemeClr val="tx2"/>
                </a:solidFill>
              </a:rPr>
              <a:t>Does she have someone with her?</a:t>
            </a:r>
          </a:p>
          <a:p>
            <a:pPr marL="0" indent="0">
              <a:lnSpc>
                <a:spcPct val="100000"/>
              </a:lnSpc>
              <a:buNone/>
            </a:pPr>
            <a:r>
              <a:rPr lang="en-US" dirty="0">
                <a:solidFill>
                  <a:schemeClr val="tx2"/>
                </a:solidFill>
              </a:rPr>
              <a:t>What kind of diner is she at?</a:t>
            </a:r>
          </a:p>
          <a:p>
            <a:pPr marL="0" indent="0">
              <a:lnSpc>
                <a:spcPct val="100000"/>
              </a:lnSpc>
              <a:buNone/>
            </a:pPr>
            <a:r>
              <a:rPr lang="en-US" b="1" dirty="0">
                <a:solidFill>
                  <a:schemeClr val="tx2"/>
                </a:solidFill>
              </a:rPr>
              <a:t>Details. Details. Details!</a:t>
            </a:r>
          </a:p>
        </p:txBody>
      </p:sp>
    </p:spTree>
    <p:extLst>
      <p:ext uri="{BB962C8B-B14F-4D97-AF65-F5344CB8AC3E}">
        <p14:creationId xmlns:p14="http://schemas.microsoft.com/office/powerpoint/2010/main" val="301939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6273C-8895-4EEF-89E8-3D84452D763C}"/>
              </a:ext>
            </a:extLst>
          </p:cNvPr>
          <p:cNvSpPr>
            <a:spLocks noGrp="1"/>
          </p:cNvSpPr>
          <p:nvPr>
            <p:ph type="title"/>
          </p:nvPr>
        </p:nvSpPr>
        <p:spPr/>
        <p:txBody>
          <a:bodyPr/>
          <a:lstStyle/>
          <a:p>
            <a:r>
              <a:rPr lang="en-US" dirty="0">
                <a:solidFill>
                  <a:schemeClr val="tx2"/>
                </a:solidFill>
              </a:rPr>
              <a:t>On to Places - Setting</a:t>
            </a:r>
          </a:p>
        </p:txBody>
      </p:sp>
      <p:sp>
        <p:nvSpPr>
          <p:cNvPr id="3" name="Content Placeholder 2">
            <a:extLst>
              <a:ext uri="{FF2B5EF4-FFF2-40B4-BE49-F238E27FC236}">
                <a16:creationId xmlns:a16="http://schemas.microsoft.com/office/drawing/2014/main" id="{66C088FC-F891-48C5-9A14-217B12F6447D}"/>
              </a:ext>
            </a:extLst>
          </p:cNvPr>
          <p:cNvSpPr>
            <a:spLocks noGrp="1"/>
          </p:cNvSpPr>
          <p:nvPr>
            <p:ph idx="1"/>
          </p:nvPr>
        </p:nvSpPr>
        <p:spPr>
          <a:xfrm>
            <a:off x="1104900" y="1600200"/>
            <a:ext cx="9982200" cy="4998203"/>
          </a:xfrm>
        </p:spPr>
        <p:txBody>
          <a:bodyPr vert="horz" lIns="0" tIns="45720" rIns="0" bIns="45720" rtlCol="0" anchor="t">
            <a:normAutofit/>
          </a:bodyPr>
          <a:lstStyle/>
          <a:p>
            <a:r>
              <a:rPr lang="en-US" sz="2200" dirty="0">
                <a:solidFill>
                  <a:schemeClr val="tx2"/>
                </a:solidFill>
              </a:rPr>
              <a:t>As you can see, when you include explicit details, descriptors, connotative language, and figurative language, you writing is given a sense of "depth." It allows the reader to not only form mental images inside their head, but to "feel" what the narrator is writing about. Let's take it to the next step, which is describing "places."</a:t>
            </a:r>
          </a:p>
          <a:p>
            <a:r>
              <a:rPr lang="en-US" sz="2200" dirty="0">
                <a:solidFill>
                  <a:schemeClr val="tx2"/>
                </a:solidFill>
              </a:rPr>
              <a:t>"Places" or "settings" are very significant in evoking a certain atmosphere within a written text. These places or settings of "atmosphere" can sometimes range from being calm or passive to threatening or dangerous. The "place"/"setting" is what surrounds the writing giving it an even more alluring affect.</a:t>
            </a:r>
          </a:p>
          <a:p>
            <a:r>
              <a:rPr lang="en-US" sz="2200" dirty="0">
                <a:solidFill>
                  <a:schemeClr val="tx2"/>
                </a:solidFill>
              </a:rPr>
              <a:t>Think of Harry Potter's "place" or "setting." Without Hogwarts, the books would be missing something vital to the storyline. Also, think of any other book or movie. Without a "place" or "setting," they would actually have no appeal at all.</a:t>
            </a:r>
          </a:p>
          <a:p>
            <a:endParaRPr lang="en-US" dirty="0">
              <a:solidFill>
                <a:schemeClr val="tx2"/>
              </a:solidFill>
            </a:endParaRPr>
          </a:p>
        </p:txBody>
      </p:sp>
    </p:spTree>
    <p:extLst>
      <p:ext uri="{BB962C8B-B14F-4D97-AF65-F5344CB8AC3E}">
        <p14:creationId xmlns:p14="http://schemas.microsoft.com/office/powerpoint/2010/main" val="204298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A bridge over a body of water with a city in the background&#10;&#10;Description generated with very high confidence">
            <a:extLst>
              <a:ext uri="{FF2B5EF4-FFF2-40B4-BE49-F238E27FC236}">
                <a16:creationId xmlns:a16="http://schemas.microsoft.com/office/drawing/2014/main" id="{6AF080AE-1E36-4593-8EE8-C832F4F928B3}"/>
              </a:ext>
            </a:extLst>
          </p:cNvPr>
          <p:cNvPicPr>
            <a:picLocks noChangeAspect="1"/>
          </p:cNvPicPr>
          <p:nvPr/>
        </p:nvPicPr>
        <p:blipFill rotWithShape="1">
          <a:blip r:embed="rId2"/>
          <a:srcRect t="7787"/>
          <a:stretch/>
        </p:blipFill>
        <p:spPr>
          <a:xfrm>
            <a:off x="4782795" y="1719523"/>
            <a:ext cx="7296472" cy="4795753"/>
          </a:xfrm>
          <a:prstGeom prst="rect">
            <a:avLst/>
          </a:prstGeom>
        </p:spPr>
      </p:pic>
      <p:sp>
        <p:nvSpPr>
          <p:cNvPr id="2" name="Title 1">
            <a:extLst>
              <a:ext uri="{FF2B5EF4-FFF2-40B4-BE49-F238E27FC236}">
                <a16:creationId xmlns:a16="http://schemas.microsoft.com/office/drawing/2014/main" id="{CFEFBED7-F73A-4C77-9312-7E4C1B0C46F8}"/>
              </a:ext>
            </a:extLst>
          </p:cNvPr>
          <p:cNvSpPr>
            <a:spLocks noGrp="1"/>
          </p:cNvSpPr>
          <p:nvPr>
            <p:ph type="title"/>
          </p:nvPr>
        </p:nvSpPr>
        <p:spPr>
          <a:xfrm>
            <a:off x="709448" y="1913950"/>
            <a:ext cx="4204137" cy="1342754"/>
          </a:xfrm>
        </p:spPr>
        <p:txBody>
          <a:bodyPr>
            <a:normAutofit/>
          </a:bodyPr>
          <a:lstStyle/>
          <a:p>
            <a:pPr algn="ctr"/>
            <a:r>
              <a:rPr lang="en-US" sz="3600" dirty="0">
                <a:solidFill>
                  <a:schemeClr val="tx2"/>
                </a:solidFill>
              </a:rPr>
              <a:t>On to Places - Setting</a:t>
            </a:r>
          </a:p>
        </p:txBody>
      </p:sp>
      <p:sp>
        <p:nvSpPr>
          <p:cNvPr id="3" name="Content Placeholder 2">
            <a:extLst>
              <a:ext uri="{FF2B5EF4-FFF2-40B4-BE49-F238E27FC236}">
                <a16:creationId xmlns:a16="http://schemas.microsoft.com/office/drawing/2014/main" id="{182BB2A8-9639-41E8-BE9F-36F47D5AA519}"/>
              </a:ext>
            </a:extLst>
          </p:cNvPr>
          <p:cNvSpPr>
            <a:spLocks noGrp="1"/>
          </p:cNvSpPr>
          <p:nvPr>
            <p:ph idx="1"/>
          </p:nvPr>
        </p:nvSpPr>
        <p:spPr>
          <a:xfrm>
            <a:off x="525516" y="3430488"/>
            <a:ext cx="4618851" cy="3084788"/>
          </a:xfrm>
        </p:spPr>
        <p:txBody>
          <a:bodyPr vert="horz" lIns="0" tIns="45720" rIns="0" bIns="45720" rtlCol="0" anchor="ctr">
            <a:normAutofit/>
          </a:bodyPr>
          <a:lstStyle/>
          <a:p>
            <a:r>
              <a:rPr lang="en-US" dirty="0">
                <a:solidFill>
                  <a:schemeClr val="tx2"/>
                </a:solidFill>
              </a:rPr>
              <a:t>For </a:t>
            </a:r>
            <a:r>
              <a:rPr lang="en-US" b="1" dirty="0">
                <a:solidFill>
                  <a:schemeClr val="tx2"/>
                </a:solidFill>
              </a:rPr>
              <a:t>Activity 6</a:t>
            </a:r>
            <a:r>
              <a:rPr lang="en-US" dirty="0">
                <a:solidFill>
                  <a:schemeClr val="tx2"/>
                </a:solidFill>
              </a:rPr>
              <a:t>, write a paragraph describing a city. Describe this "place" with descriptors and heavy details. Place yourself within the city and use your five senses to extract its "atmosphere."</a:t>
            </a:r>
          </a:p>
          <a:p>
            <a:endParaRPr lang="en-US" sz="1800" dirty="0"/>
          </a:p>
        </p:txBody>
      </p:sp>
    </p:spTree>
    <p:extLst>
      <p:ext uri="{BB962C8B-B14F-4D97-AF65-F5344CB8AC3E}">
        <p14:creationId xmlns:p14="http://schemas.microsoft.com/office/powerpoint/2010/main" val="4340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54748-0BDF-4347-9042-58815A2D47FF}"/>
              </a:ext>
            </a:extLst>
          </p:cNvPr>
          <p:cNvSpPr>
            <a:spLocks noGrp="1"/>
          </p:cNvSpPr>
          <p:nvPr>
            <p:ph type="title"/>
          </p:nvPr>
        </p:nvSpPr>
        <p:spPr>
          <a:xfrm>
            <a:off x="1011383" y="429252"/>
            <a:ext cx="5314536" cy="632836"/>
          </a:xfrm>
        </p:spPr>
        <p:txBody>
          <a:bodyPr>
            <a:normAutofit/>
          </a:bodyPr>
          <a:lstStyle/>
          <a:p>
            <a:r>
              <a:rPr lang="en-US" dirty="0"/>
              <a:t>On to "Things"</a:t>
            </a:r>
          </a:p>
        </p:txBody>
      </p:sp>
      <p:sp>
        <p:nvSpPr>
          <p:cNvPr id="3" name="Content Placeholder 2">
            <a:extLst>
              <a:ext uri="{FF2B5EF4-FFF2-40B4-BE49-F238E27FC236}">
                <a16:creationId xmlns:a16="http://schemas.microsoft.com/office/drawing/2014/main" id="{99CAF3D7-E56B-460B-A8DF-7A2BF1D65C40}"/>
              </a:ext>
            </a:extLst>
          </p:cNvPr>
          <p:cNvSpPr>
            <a:spLocks noGrp="1"/>
          </p:cNvSpPr>
          <p:nvPr>
            <p:ph idx="1"/>
          </p:nvPr>
        </p:nvSpPr>
        <p:spPr>
          <a:xfrm>
            <a:off x="623455" y="1627854"/>
            <a:ext cx="5702470" cy="4913774"/>
          </a:xfrm>
        </p:spPr>
        <p:txBody>
          <a:bodyPr vert="horz" lIns="0" tIns="45720" rIns="0" bIns="45720" rtlCol="0" anchor="t">
            <a:noAutofit/>
          </a:bodyPr>
          <a:lstStyle/>
          <a:p>
            <a:r>
              <a:rPr lang="en-US" sz="1800" dirty="0"/>
              <a:t>When describing "things" in writing, try to use your five senses to the max. The best two senses to use are sight and touch (texture). Yet you could also describe how something smells or sounds when used a specific way. At times when describing "things" we get too complex or over detailed. </a:t>
            </a:r>
          </a:p>
          <a:p>
            <a:r>
              <a:rPr lang="en-US" sz="1800" dirty="0"/>
              <a:t>For instance, have you ever been given directions to something or somewhere that were too detailed, and you get lost? This can happen in writing if you are not careful. You want to use descriptors and details to your advantage in writing but remember to not get too complicated. This causes the reader to get "lost" and lose interest.</a:t>
            </a:r>
          </a:p>
          <a:p>
            <a:r>
              <a:rPr lang="en-US" sz="1800" dirty="0"/>
              <a:t>For </a:t>
            </a:r>
            <a:r>
              <a:rPr lang="en-US" sz="1800" b="1" dirty="0"/>
              <a:t>Activity 7</a:t>
            </a:r>
            <a:r>
              <a:rPr lang="en-US" sz="1800" dirty="0"/>
              <a:t>, write a paragraph about an abandoned car on the side of the road. Use those five senses!</a:t>
            </a:r>
          </a:p>
        </p:txBody>
      </p:sp>
      <p:pic>
        <p:nvPicPr>
          <p:cNvPr id="4" name="Picture 4" descr="A close up of a football ball&#10;&#10;Description generated with high confidence">
            <a:extLst>
              <a:ext uri="{FF2B5EF4-FFF2-40B4-BE49-F238E27FC236}">
                <a16:creationId xmlns:a16="http://schemas.microsoft.com/office/drawing/2014/main" id="{4D57ECC1-6E84-4704-9C90-D6369A2C70FB}"/>
              </a:ext>
            </a:extLst>
          </p:cNvPr>
          <p:cNvPicPr>
            <a:picLocks noChangeAspect="1"/>
          </p:cNvPicPr>
          <p:nvPr/>
        </p:nvPicPr>
        <p:blipFill rotWithShape="1">
          <a:blip r:embed="rId2"/>
          <a:srcRect l="22579" r="29306"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9724816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BA973-7889-43E2-8FA1-F47DB2665CDD}"/>
              </a:ext>
            </a:extLst>
          </p:cNvPr>
          <p:cNvSpPr>
            <a:spLocks noGrp="1"/>
          </p:cNvSpPr>
          <p:nvPr>
            <p:ph type="title"/>
          </p:nvPr>
        </p:nvSpPr>
        <p:spPr>
          <a:xfrm>
            <a:off x="1104900" y="76200"/>
            <a:ext cx="9980682" cy="1096962"/>
          </a:xfrm>
        </p:spPr>
        <p:txBody>
          <a:bodyPr/>
          <a:lstStyle/>
          <a:p>
            <a:r>
              <a:rPr lang="en-US" dirty="0">
                <a:solidFill>
                  <a:schemeClr val="tx2"/>
                </a:solidFill>
              </a:rPr>
              <a:t>Combine All Three!</a:t>
            </a:r>
          </a:p>
        </p:txBody>
      </p:sp>
      <p:sp>
        <p:nvSpPr>
          <p:cNvPr id="3" name="Content Placeholder 2">
            <a:extLst>
              <a:ext uri="{FF2B5EF4-FFF2-40B4-BE49-F238E27FC236}">
                <a16:creationId xmlns:a16="http://schemas.microsoft.com/office/drawing/2014/main" id="{8CC5F2DF-3DF3-482B-AFCB-BB7F1FC0EE95}"/>
              </a:ext>
            </a:extLst>
          </p:cNvPr>
          <p:cNvSpPr>
            <a:spLocks noGrp="1"/>
          </p:cNvSpPr>
          <p:nvPr>
            <p:ph idx="1"/>
          </p:nvPr>
        </p:nvSpPr>
        <p:spPr>
          <a:xfrm>
            <a:off x="1104900" y="1600200"/>
            <a:ext cx="9982200" cy="4572000"/>
          </a:xfrm>
        </p:spPr>
        <p:txBody>
          <a:bodyPr vert="horz" lIns="0" tIns="45720" rIns="0" bIns="45720" rtlCol="0" anchor="t">
            <a:normAutofit/>
          </a:bodyPr>
          <a:lstStyle/>
          <a:p>
            <a:r>
              <a:rPr lang="en-US" dirty="0">
                <a:solidFill>
                  <a:schemeClr val="tx2"/>
                </a:solidFill>
              </a:rPr>
              <a:t>Now, combine all three: a person, place, and thing. </a:t>
            </a:r>
            <a:r>
              <a:rPr lang="en-US" b="1" dirty="0">
                <a:solidFill>
                  <a:schemeClr val="tx2"/>
                </a:solidFill>
              </a:rPr>
              <a:t>Activity 8: </a:t>
            </a:r>
            <a:r>
              <a:rPr lang="en-US" dirty="0">
                <a:solidFill>
                  <a:schemeClr val="tx2"/>
                </a:solidFill>
              </a:rPr>
              <a:t>Write a paragraph about the following:</a:t>
            </a:r>
          </a:p>
          <a:p>
            <a:pPr marL="0" indent="0">
              <a:buNone/>
            </a:pPr>
            <a:r>
              <a:rPr lang="en-US" dirty="0">
                <a:solidFill>
                  <a:schemeClr val="tx2"/>
                </a:solidFill>
              </a:rPr>
              <a:t>Holding a gun in the dark room, the man muttered under his breath, "You've </a:t>
            </a:r>
            <a:r>
              <a:rPr lang="en-US" dirty="0" err="1">
                <a:solidFill>
                  <a:schemeClr val="tx2"/>
                </a:solidFill>
              </a:rPr>
              <a:t>gotta</a:t>
            </a:r>
            <a:r>
              <a:rPr lang="en-US" dirty="0">
                <a:solidFill>
                  <a:schemeClr val="tx2"/>
                </a:solidFill>
              </a:rPr>
              <a:t> stop sneaking off on </a:t>
            </a:r>
            <a:r>
              <a:rPr lang="en-US" dirty="0"/>
              <a:t>me."</a:t>
            </a:r>
          </a:p>
        </p:txBody>
      </p:sp>
      <p:pic>
        <p:nvPicPr>
          <p:cNvPr id="4" name="Picture 4">
            <a:extLst>
              <a:ext uri="{FF2B5EF4-FFF2-40B4-BE49-F238E27FC236}">
                <a16:creationId xmlns:a16="http://schemas.microsoft.com/office/drawing/2014/main" id="{27AB7F01-3A6E-46A9-9570-BC769CB283ED}"/>
              </a:ext>
            </a:extLst>
          </p:cNvPr>
          <p:cNvPicPr>
            <a:picLocks noChangeAspect="1"/>
          </p:cNvPicPr>
          <p:nvPr/>
        </p:nvPicPr>
        <p:blipFill>
          <a:blip r:embed="rId2"/>
          <a:stretch>
            <a:fillRect/>
          </a:stretch>
        </p:blipFill>
        <p:spPr>
          <a:xfrm>
            <a:off x="4265035" y="3122035"/>
            <a:ext cx="3343275" cy="3357129"/>
          </a:xfrm>
          <a:prstGeom prst="rect">
            <a:avLst/>
          </a:prstGeom>
        </p:spPr>
      </p:pic>
    </p:spTree>
    <p:extLst>
      <p:ext uri="{BB962C8B-B14F-4D97-AF65-F5344CB8AC3E}">
        <p14:creationId xmlns:p14="http://schemas.microsoft.com/office/powerpoint/2010/main" val="129578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774221" y="2349603"/>
            <a:ext cx="5734050" cy="2219691"/>
          </a:xfrm>
        </p:spPr>
        <p:txBody>
          <a:bodyPr anchor="ctr"/>
          <a:lstStyle/>
          <a:p>
            <a:pPr algn="ctr"/>
            <a:r>
              <a:rPr lang="en-US" dirty="0"/>
              <a:t>Describing emotion</a:t>
            </a:r>
          </a:p>
        </p:txBody>
      </p:sp>
      <p:pic>
        <p:nvPicPr>
          <p:cNvPr id="4" name="Picture Placeholder 3" title="Open book on table, blurred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a:fillRect/>
          </a:stretch>
        </p:blipFill>
        <p:spPr/>
      </p:pic>
      <p:sp>
        <p:nvSpPr>
          <p:cNvPr id="7" name="Subtitle 6"/>
          <p:cNvSpPr>
            <a:spLocks noGrp="1"/>
          </p:cNvSpPr>
          <p:nvPr>
            <p:ph type="subTitle" idx="1"/>
          </p:nvPr>
        </p:nvSpPr>
        <p:spPr>
          <a:xfrm>
            <a:off x="774221" y="4353633"/>
            <a:ext cx="6064729" cy="941188"/>
          </a:xfrm>
        </p:spPr>
        <p:txBody>
          <a:bodyPr vert="horz" lIns="0" tIns="45720" rIns="0" bIns="45720" rtlCol="0" anchor="t">
            <a:normAutofit/>
          </a:bodyPr>
          <a:lstStyle/>
          <a:p>
            <a:pPr algn="ctr"/>
            <a:r>
              <a:rPr lang="en-US" sz="2600" dirty="0"/>
              <a:t>Using Physical Descriptors in Your Writing</a:t>
            </a:r>
          </a:p>
        </p:txBody>
      </p:sp>
    </p:spTree>
    <p:extLst>
      <p:ext uri="{BB962C8B-B14F-4D97-AF65-F5344CB8AC3E}">
        <p14:creationId xmlns:p14="http://schemas.microsoft.com/office/powerpoint/2010/main" val="121239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20CF8-13B4-48BA-B27C-062C6C890611}"/>
              </a:ext>
            </a:extLst>
          </p:cNvPr>
          <p:cNvSpPr>
            <a:spLocks noGrp="1"/>
          </p:cNvSpPr>
          <p:nvPr>
            <p:ph type="title"/>
          </p:nvPr>
        </p:nvSpPr>
        <p:spPr/>
        <p:txBody>
          <a:bodyPr/>
          <a:lstStyle/>
          <a:p>
            <a:r>
              <a:rPr lang="en-US" dirty="0">
                <a:solidFill>
                  <a:schemeClr val="tx2"/>
                </a:solidFill>
              </a:rPr>
              <a:t>Using Emotion in Writing</a:t>
            </a:r>
          </a:p>
        </p:txBody>
      </p:sp>
      <p:sp>
        <p:nvSpPr>
          <p:cNvPr id="3" name="Content Placeholder 2">
            <a:extLst>
              <a:ext uri="{FF2B5EF4-FFF2-40B4-BE49-F238E27FC236}">
                <a16:creationId xmlns:a16="http://schemas.microsoft.com/office/drawing/2014/main" id="{7E27574A-21AF-45CB-8703-D5222B89586A}"/>
              </a:ext>
            </a:extLst>
          </p:cNvPr>
          <p:cNvSpPr>
            <a:spLocks noGrp="1"/>
          </p:cNvSpPr>
          <p:nvPr>
            <p:ph idx="1"/>
          </p:nvPr>
        </p:nvSpPr>
        <p:spPr>
          <a:xfrm>
            <a:off x="1104900" y="1600200"/>
            <a:ext cx="9982200" cy="5065888"/>
          </a:xfrm>
        </p:spPr>
        <p:txBody>
          <a:bodyPr vert="horz" lIns="0" tIns="45720" rIns="0" bIns="45720" rtlCol="0" anchor="t">
            <a:normAutofit/>
          </a:bodyPr>
          <a:lstStyle/>
          <a:p>
            <a:r>
              <a:rPr lang="en-US" sz="2600" dirty="0">
                <a:solidFill>
                  <a:schemeClr val="tx2"/>
                </a:solidFill>
              </a:rPr>
              <a:t>Many writers and critics believe that great writing includes the use of explicit emotion. As humans, we tend to attach our emotions to things so that we remember, learn, and empathize with others. For instance, the reason music, poetry, and drama have such success in entertaining is because they draw upon these human qualities of emotion. Describing emotions in your writing may be difficult at times, yet there are ways to help. Let's look at a few methods. </a:t>
            </a:r>
          </a:p>
          <a:p>
            <a:pPr marL="0" indent="0">
              <a:buNone/>
            </a:pPr>
            <a:endParaRPr lang="en-US" sz="2400" dirty="0">
              <a:solidFill>
                <a:schemeClr val="tx2"/>
              </a:solidFill>
            </a:endParaRPr>
          </a:p>
          <a:p>
            <a:pPr lvl="1"/>
            <a:endParaRPr lang="en-US" dirty="0"/>
          </a:p>
          <a:p>
            <a:endParaRPr lang="en-US" dirty="0"/>
          </a:p>
        </p:txBody>
      </p:sp>
    </p:spTree>
    <p:extLst>
      <p:ext uri="{BB962C8B-B14F-4D97-AF65-F5344CB8AC3E}">
        <p14:creationId xmlns:p14="http://schemas.microsoft.com/office/powerpoint/2010/main" val="73755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E2EDB-578F-47A0-B3ED-5B38DF5A42EF}"/>
              </a:ext>
            </a:extLst>
          </p:cNvPr>
          <p:cNvSpPr>
            <a:spLocks noGrp="1"/>
          </p:cNvSpPr>
          <p:nvPr>
            <p:ph type="title"/>
          </p:nvPr>
        </p:nvSpPr>
        <p:spPr/>
        <p:txBody>
          <a:bodyPr/>
          <a:lstStyle/>
          <a:p>
            <a:r>
              <a:rPr lang="en-US" dirty="0">
                <a:solidFill>
                  <a:schemeClr val="tx2"/>
                </a:solidFill>
              </a:rPr>
              <a:t>Using Emotion in Writing (Cont.)</a:t>
            </a:r>
          </a:p>
        </p:txBody>
      </p:sp>
      <p:sp>
        <p:nvSpPr>
          <p:cNvPr id="3" name="Content Placeholder 2">
            <a:extLst>
              <a:ext uri="{FF2B5EF4-FFF2-40B4-BE49-F238E27FC236}">
                <a16:creationId xmlns:a16="http://schemas.microsoft.com/office/drawing/2014/main" id="{593C505C-8D8F-4254-9FB7-191A99088A46}"/>
              </a:ext>
            </a:extLst>
          </p:cNvPr>
          <p:cNvSpPr>
            <a:spLocks noGrp="1"/>
          </p:cNvSpPr>
          <p:nvPr>
            <p:ph idx="1"/>
          </p:nvPr>
        </p:nvSpPr>
        <p:spPr/>
        <p:txBody>
          <a:bodyPr vert="horz" lIns="0" tIns="45720" rIns="0" bIns="45720" rtlCol="0" anchor="t">
            <a:normAutofit/>
          </a:bodyPr>
          <a:lstStyle/>
          <a:p>
            <a:r>
              <a:rPr lang="en-US" sz="2600" b="1" u="sng" dirty="0">
                <a:solidFill>
                  <a:schemeClr val="tx2"/>
                </a:solidFill>
              </a:rPr>
              <a:t>The "Show Don't Tell" Method</a:t>
            </a:r>
            <a:endParaRPr lang="en-US">
              <a:solidFill>
                <a:schemeClr val="tx2"/>
              </a:solidFill>
            </a:endParaRPr>
          </a:p>
          <a:p>
            <a:pPr marL="0" indent="0">
              <a:buNone/>
            </a:pPr>
            <a:r>
              <a:rPr lang="en-US" sz="2600" dirty="0">
                <a:solidFill>
                  <a:schemeClr val="tx2"/>
                </a:solidFill>
              </a:rPr>
              <a:t>How many times in your life have you been asked "Tell me how you feel?" Probably many, many times. Well, in writing, you can't </a:t>
            </a:r>
            <a:r>
              <a:rPr lang="en-US" sz="2600" b="1" dirty="0">
                <a:solidFill>
                  <a:schemeClr val="tx2"/>
                </a:solidFill>
              </a:rPr>
              <a:t>"tell"</a:t>
            </a:r>
            <a:r>
              <a:rPr lang="en-US" sz="2600" dirty="0">
                <a:solidFill>
                  <a:schemeClr val="tx2"/>
                </a:solidFill>
              </a:rPr>
              <a:t> your readers emotions, you have to </a:t>
            </a:r>
            <a:r>
              <a:rPr lang="en-US" sz="2600" b="1" dirty="0">
                <a:solidFill>
                  <a:schemeClr val="tx2"/>
                </a:solidFill>
              </a:rPr>
              <a:t>"show"</a:t>
            </a:r>
            <a:r>
              <a:rPr lang="en-US" sz="2600" dirty="0">
                <a:solidFill>
                  <a:schemeClr val="tx2"/>
                </a:solidFill>
              </a:rPr>
              <a:t> them. One way to do this is to use </a:t>
            </a:r>
            <a:r>
              <a:rPr lang="en-US" sz="2600" b="1" u="sng" dirty="0">
                <a:solidFill>
                  <a:schemeClr val="tx2"/>
                </a:solidFill>
              </a:rPr>
              <a:t>physical descriptors</a:t>
            </a:r>
            <a:r>
              <a:rPr lang="en-US" sz="2600" u="sng" dirty="0">
                <a:solidFill>
                  <a:schemeClr val="tx2"/>
                </a:solidFill>
              </a:rPr>
              <a:t> </a:t>
            </a:r>
            <a:r>
              <a:rPr lang="en-US" sz="2600" b="1" u="sng" dirty="0">
                <a:solidFill>
                  <a:schemeClr val="tx2"/>
                </a:solidFill>
              </a:rPr>
              <a:t>or symptoms</a:t>
            </a:r>
            <a:r>
              <a:rPr lang="en-US" sz="2600" dirty="0">
                <a:solidFill>
                  <a:schemeClr val="tx2"/>
                </a:solidFill>
              </a:rPr>
              <a:t> of the person or thing you are describing. This </a:t>
            </a:r>
            <a:r>
              <a:rPr lang="en-US" sz="2600" b="1" dirty="0">
                <a:solidFill>
                  <a:schemeClr val="tx2"/>
                </a:solidFill>
              </a:rPr>
              <a:t>"shows"</a:t>
            </a:r>
            <a:r>
              <a:rPr lang="en-US" sz="2600" dirty="0">
                <a:solidFill>
                  <a:schemeClr val="tx2"/>
                </a:solidFill>
              </a:rPr>
              <a:t> the emotions you are trying to convey clearly to the reader. </a:t>
            </a:r>
            <a:endParaRPr lang="en-US">
              <a:solidFill>
                <a:schemeClr val="tx2"/>
              </a:solidFill>
            </a:endParaRPr>
          </a:p>
        </p:txBody>
      </p:sp>
    </p:spTree>
    <p:extLst>
      <p:ext uri="{BB962C8B-B14F-4D97-AF65-F5344CB8AC3E}">
        <p14:creationId xmlns:p14="http://schemas.microsoft.com/office/powerpoint/2010/main" val="749956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895AA-CC57-41E4-B104-3CA3FA100230}"/>
              </a:ext>
            </a:extLst>
          </p:cNvPr>
          <p:cNvSpPr>
            <a:spLocks noGrp="1"/>
          </p:cNvSpPr>
          <p:nvPr>
            <p:ph type="title"/>
          </p:nvPr>
        </p:nvSpPr>
        <p:spPr/>
        <p:txBody>
          <a:bodyPr/>
          <a:lstStyle/>
          <a:p>
            <a:r>
              <a:rPr lang="en-US" dirty="0">
                <a:solidFill>
                  <a:schemeClr val="tx2"/>
                </a:solidFill>
              </a:rPr>
              <a:t>Using Emotion in Writing (Cont.)</a:t>
            </a:r>
          </a:p>
        </p:txBody>
      </p:sp>
      <p:sp>
        <p:nvSpPr>
          <p:cNvPr id="3" name="Content Placeholder 2">
            <a:extLst>
              <a:ext uri="{FF2B5EF4-FFF2-40B4-BE49-F238E27FC236}">
                <a16:creationId xmlns:a16="http://schemas.microsoft.com/office/drawing/2014/main" id="{5A110FB0-03B5-4256-951B-C7CEFBEDB179}"/>
              </a:ext>
            </a:extLst>
          </p:cNvPr>
          <p:cNvSpPr>
            <a:spLocks noGrp="1"/>
          </p:cNvSpPr>
          <p:nvPr>
            <p:ph idx="1"/>
          </p:nvPr>
        </p:nvSpPr>
        <p:spPr/>
        <p:txBody>
          <a:bodyPr vert="horz" lIns="0" tIns="45720" rIns="0" bIns="45720" rtlCol="0" anchor="t">
            <a:normAutofit/>
          </a:bodyPr>
          <a:lstStyle/>
          <a:p>
            <a:r>
              <a:rPr lang="en-US" sz="2400" dirty="0">
                <a:solidFill>
                  <a:schemeClr val="tx2"/>
                </a:solidFill>
              </a:rPr>
              <a:t>Let's look at some examples:</a:t>
            </a:r>
          </a:p>
          <a:p>
            <a:pPr lvl="1"/>
            <a:r>
              <a:rPr lang="en-US" sz="2400" dirty="0">
                <a:solidFill>
                  <a:schemeClr val="tx2"/>
                </a:solidFill>
              </a:rPr>
              <a:t>How would you "show" the following sentence? "The woman was furious."</a:t>
            </a:r>
          </a:p>
          <a:p>
            <a:pPr lvl="1"/>
            <a:r>
              <a:rPr lang="en-US" sz="2400" dirty="0">
                <a:solidFill>
                  <a:schemeClr val="tx2"/>
                </a:solidFill>
              </a:rPr>
              <a:t>Maybe you could say "The woman was so furious that she clenched her fists in rage."</a:t>
            </a:r>
          </a:p>
          <a:p>
            <a:pPr lvl="1"/>
            <a:r>
              <a:rPr lang="en-US" sz="2400" dirty="0">
                <a:solidFill>
                  <a:schemeClr val="tx2"/>
                </a:solidFill>
              </a:rPr>
              <a:t>How about this? "The boy was sleepy."</a:t>
            </a:r>
          </a:p>
          <a:p>
            <a:pPr lvl="1"/>
            <a:r>
              <a:rPr lang="en-US" sz="2400" dirty="0">
                <a:solidFill>
                  <a:schemeClr val="tx2"/>
                </a:solidFill>
              </a:rPr>
              <a:t>Maybe you could say "His eyelids were drooping in sleepiness."</a:t>
            </a:r>
          </a:p>
          <a:p>
            <a:r>
              <a:rPr lang="en-US" sz="2400" dirty="0">
                <a:solidFill>
                  <a:schemeClr val="tx2"/>
                </a:solidFill>
              </a:rPr>
              <a:t>As you can see, using physical descriptors helps elaborate these sentences and gives them depth. This aids in forming a more impressive mental picture to the reader.</a:t>
            </a:r>
          </a:p>
        </p:txBody>
      </p:sp>
    </p:spTree>
    <p:extLst>
      <p:ext uri="{BB962C8B-B14F-4D97-AF65-F5344CB8AC3E}">
        <p14:creationId xmlns:p14="http://schemas.microsoft.com/office/powerpoint/2010/main" val="1759775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F673E-27CE-4804-965A-EA36574BCE56}"/>
              </a:ext>
            </a:extLst>
          </p:cNvPr>
          <p:cNvSpPr>
            <a:spLocks noGrp="1"/>
          </p:cNvSpPr>
          <p:nvPr>
            <p:ph type="title"/>
          </p:nvPr>
        </p:nvSpPr>
        <p:spPr/>
        <p:txBody>
          <a:bodyPr/>
          <a:lstStyle/>
          <a:p>
            <a:r>
              <a:rPr lang="en-US" dirty="0">
                <a:solidFill>
                  <a:schemeClr val="tx2"/>
                </a:solidFill>
              </a:rPr>
              <a:t>Using Emotion in Writing (Cont.)</a:t>
            </a:r>
          </a:p>
        </p:txBody>
      </p:sp>
      <p:sp>
        <p:nvSpPr>
          <p:cNvPr id="3" name="Content Placeholder 2">
            <a:extLst>
              <a:ext uri="{FF2B5EF4-FFF2-40B4-BE49-F238E27FC236}">
                <a16:creationId xmlns:a16="http://schemas.microsoft.com/office/drawing/2014/main" id="{AB125471-C8ED-45E7-9854-9E75122DC4AF}"/>
              </a:ext>
            </a:extLst>
          </p:cNvPr>
          <p:cNvSpPr>
            <a:spLocks noGrp="1"/>
          </p:cNvSpPr>
          <p:nvPr>
            <p:ph idx="1"/>
          </p:nvPr>
        </p:nvSpPr>
        <p:spPr/>
        <p:txBody>
          <a:bodyPr vert="horz" lIns="0" tIns="45720" rIns="0" bIns="45720" rtlCol="0" anchor="t">
            <a:normAutofit/>
          </a:bodyPr>
          <a:lstStyle/>
          <a:p>
            <a:r>
              <a:rPr lang="en-US" sz="2600" b="1" u="sng" dirty="0">
                <a:solidFill>
                  <a:schemeClr val="tx2"/>
                </a:solidFill>
              </a:rPr>
              <a:t>Use Thought or Dialogue to Suggest an Emotion</a:t>
            </a:r>
            <a:endParaRPr lang="en-US">
              <a:solidFill>
                <a:schemeClr val="tx2"/>
              </a:solidFill>
            </a:endParaRPr>
          </a:p>
          <a:p>
            <a:pPr marL="0" indent="0">
              <a:buNone/>
            </a:pPr>
            <a:r>
              <a:rPr lang="en-US" sz="2600" dirty="0">
                <a:solidFill>
                  <a:schemeClr val="tx2"/>
                </a:solidFill>
              </a:rPr>
              <a:t>Emotions can trigger both a mental and a verbal response. Perhaps one character silently urges another to </a:t>
            </a:r>
            <a:r>
              <a:rPr lang="en-US" sz="2600" i="1" dirty="0">
                <a:solidFill>
                  <a:schemeClr val="tx2"/>
                </a:solidFill>
              </a:rPr>
              <a:t>get on with it</a:t>
            </a:r>
            <a:r>
              <a:rPr lang="en-US" sz="2600" dirty="0">
                <a:solidFill>
                  <a:schemeClr val="tx2"/>
                </a:solidFill>
              </a:rPr>
              <a:t> to show impatience. Maybe she has a moment of self-reflection. A quick </a:t>
            </a:r>
            <a:r>
              <a:rPr lang="en-US" sz="2600" i="1" dirty="0">
                <a:solidFill>
                  <a:schemeClr val="tx2"/>
                </a:solidFill>
              </a:rPr>
              <a:t>What a jerk</a:t>
            </a:r>
            <a:r>
              <a:rPr lang="en-US" sz="2600" dirty="0">
                <a:solidFill>
                  <a:schemeClr val="tx2"/>
                </a:solidFill>
              </a:rPr>
              <a:t> can convey the same emotion as a frown and feel more natural than just a descriptive sentence.</a:t>
            </a:r>
            <a:endParaRPr lang="en-US" dirty="0">
              <a:solidFill>
                <a:schemeClr val="tx2"/>
              </a:solidFill>
            </a:endParaRPr>
          </a:p>
          <a:p>
            <a:r>
              <a:rPr lang="en-US" sz="2600" b="1" dirty="0">
                <a:solidFill>
                  <a:schemeClr val="tx2"/>
                </a:solidFill>
              </a:rPr>
              <a:t>Instead of</a:t>
            </a:r>
            <a:r>
              <a:rPr lang="en-US" sz="2600" dirty="0">
                <a:solidFill>
                  <a:schemeClr val="tx2"/>
                </a:solidFill>
              </a:rPr>
              <a:t>: She frowned at what a jerk he was being.</a:t>
            </a:r>
            <a:endParaRPr lang="en-US" sz="2600" b="1" dirty="0">
              <a:solidFill>
                <a:schemeClr val="tx2"/>
              </a:solidFill>
            </a:endParaRPr>
          </a:p>
          <a:p>
            <a:r>
              <a:rPr lang="en-US" sz="2600" b="1" dirty="0">
                <a:solidFill>
                  <a:schemeClr val="tx2"/>
                </a:solidFill>
              </a:rPr>
              <a:t>Try</a:t>
            </a:r>
            <a:r>
              <a:rPr lang="en-US" sz="2600" dirty="0">
                <a:solidFill>
                  <a:schemeClr val="tx2"/>
                </a:solidFill>
              </a:rPr>
              <a:t>: What a jerk! </a:t>
            </a:r>
            <a:r>
              <a:rPr lang="en-US" sz="2600" i="1" dirty="0">
                <a:solidFill>
                  <a:schemeClr val="tx2"/>
                </a:solidFill>
              </a:rPr>
              <a:t> </a:t>
            </a:r>
            <a:r>
              <a:rPr lang="en-US" sz="2600" dirty="0">
                <a:solidFill>
                  <a:schemeClr val="tx2"/>
                </a:solidFill>
              </a:rPr>
              <a:t>“Excuse me, I’m being a </a:t>
            </a:r>
            <a:r>
              <a:rPr lang="en-US" sz="2600" i="1" dirty="0">
                <a:solidFill>
                  <a:schemeClr val="tx2"/>
                </a:solidFill>
              </a:rPr>
              <a:t>what</a:t>
            </a:r>
            <a:r>
              <a:rPr lang="en-US" sz="2600" dirty="0">
                <a:solidFill>
                  <a:schemeClr val="tx2"/>
                </a:solidFill>
              </a:rPr>
              <a:t>?”</a:t>
            </a:r>
            <a:endParaRPr lang="en-US">
              <a:solidFill>
                <a:schemeClr val="tx2"/>
              </a:solidFill>
            </a:endParaRPr>
          </a:p>
          <a:p>
            <a:endParaRPr lang="en-US" sz="2600" dirty="0">
              <a:solidFill>
                <a:schemeClr val="tx2"/>
              </a:solidFill>
            </a:endParaRPr>
          </a:p>
          <a:p>
            <a:endParaRPr lang="en-US" dirty="0"/>
          </a:p>
        </p:txBody>
      </p:sp>
    </p:spTree>
    <p:extLst>
      <p:ext uri="{BB962C8B-B14F-4D97-AF65-F5344CB8AC3E}">
        <p14:creationId xmlns:p14="http://schemas.microsoft.com/office/powerpoint/2010/main" val="1323921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863E-CCAE-4F78-AB0F-9BF76F406946}"/>
              </a:ext>
            </a:extLst>
          </p:cNvPr>
          <p:cNvSpPr>
            <a:spLocks noGrp="1"/>
          </p:cNvSpPr>
          <p:nvPr>
            <p:ph type="title"/>
          </p:nvPr>
        </p:nvSpPr>
        <p:spPr/>
        <p:txBody>
          <a:bodyPr/>
          <a:lstStyle/>
          <a:p>
            <a:r>
              <a:rPr lang="en-US" dirty="0">
                <a:solidFill>
                  <a:schemeClr val="tx2"/>
                </a:solidFill>
              </a:rPr>
              <a:t>Using Emotion in Writing (Cont.)</a:t>
            </a:r>
          </a:p>
        </p:txBody>
      </p:sp>
      <p:sp>
        <p:nvSpPr>
          <p:cNvPr id="3" name="Content Placeholder 2">
            <a:extLst>
              <a:ext uri="{FF2B5EF4-FFF2-40B4-BE49-F238E27FC236}">
                <a16:creationId xmlns:a16="http://schemas.microsoft.com/office/drawing/2014/main" id="{25F439F2-3C9D-4A56-9D96-2FCF7D678433}"/>
              </a:ext>
            </a:extLst>
          </p:cNvPr>
          <p:cNvSpPr>
            <a:spLocks noGrp="1"/>
          </p:cNvSpPr>
          <p:nvPr>
            <p:ph idx="1"/>
          </p:nvPr>
        </p:nvSpPr>
        <p:spPr/>
        <p:txBody>
          <a:bodyPr vert="horz" lIns="0" tIns="45720" rIns="0" bIns="45720" rtlCol="0" anchor="t">
            <a:normAutofit fontScale="92500" lnSpcReduction="10000"/>
          </a:bodyPr>
          <a:lstStyle/>
          <a:p>
            <a:r>
              <a:rPr lang="en-US" sz="2600" b="1" u="sng" dirty="0">
                <a:solidFill>
                  <a:schemeClr val="tx2"/>
                </a:solidFill>
              </a:rPr>
              <a:t>Use External Senses to Reinforce an Emotion</a:t>
            </a:r>
            <a:endParaRPr lang="en-US" sz="2600" b="1" u="sng">
              <a:solidFill>
                <a:schemeClr val="tx2"/>
              </a:solidFill>
            </a:endParaRPr>
          </a:p>
          <a:p>
            <a:pPr marL="0" indent="0">
              <a:buNone/>
            </a:pPr>
            <a:r>
              <a:rPr lang="en-US" sz="2600" dirty="0">
                <a:solidFill>
                  <a:schemeClr val="tx2"/>
                </a:solidFill>
              </a:rPr>
              <a:t>Heightened emotions can heighten the senses, so perceptions might be stronger. Fear can induce a hyper-awareness, love can make things feel more sensual. Fear is often shown by how the stomach or throat reacts, but what about sounds or smells? Ears might ring, or things might sound distant and muffled. Scents might trigger memories that evoke the emotion you want to show.</a:t>
            </a:r>
            <a:endParaRPr lang="en-US" dirty="0">
              <a:solidFill>
                <a:schemeClr val="tx2"/>
              </a:solidFill>
            </a:endParaRPr>
          </a:p>
          <a:p>
            <a:r>
              <a:rPr lang="en-US" sz="2600" b="1" dirty="0">
                <a:solidFill>
                  <a:schemeClr val="tx2"/>
                </a:solidFill>
              </a:rPr>
              <a:t>Instead of</a:t>
            </a:r>
            <a:r>
              <a:rPr lang="en-US" sz="2600" dirty="0">
                <a:solidFill>
                  <a:schemeClr val="tx2"/>
                </a:solidFill>
              </a:rPr>
              <a:t>: Fear made her quicken her steps. Someone was following her.</a:t>
            </a:r>
            <a:endParaRPr lang="en-US" dirty="0">
              <a:solidFill>
                <a:schemeClr val="tx2"/>
              </a:solidFill>
            </a:endParaRPr>
          </a:p>
          <a:p>
            <a:r>
              <a:rPr lang="en-US" sz="2600" b="1" dirty="0">
                <a:solidFill>
                  <a:schemeClr val="tx2"/>
                </a:solidFill>
              </a:rPr>
              <a:t>Try</a:t>
            </a:r>
            <a:r>
              <a:rPr lang="en-US" sz="2600" dirty="0">
                <a:solidFill>
                  <a:schemeClr val="tx2"/>
                </a:solidFill>
              </a:rPr>
              <a:t>: It wasn’t just footsteps behind her–the stench of cheap cologne, stale beer, and desperation crept ever closer. She picked up her pace.</a:t>
            </a:r>
            <a:endParaRPr lang="en-US">
              <a:solidFill>
                <a:schemeClr val="tx2"/>
              </a:solidFill>
            </a:endParaRPr>
          </a:p>
          <a:p>
            <a:pPr>
              <a:buNone/>
            </a:pPr>
            <a:endParaRPr lang="en-US" sz="2600" dirty="0">
              <a:solidFill>
                <a:schemeClr val="tx2"/>
              </a:solidFill>
            </a:endParaRPr>
          </a:p>
          <a:p>
            <a:pPr marL="0" indent="0">
              <a:buNone/>
            </a:pPr>
            <a:endParaRPr lang="en-US" sz="2600" b="1" u="sng" dirty="0">
              <a:solidFill>
                <a:schemeClr val="tx2"/>
              </a:solidFill>
            </a:endParaRPr>
          </a:p>
        </p:txBody>
      </p:sp>
    </p:spTree>
    <p:extLst>
      <p:ext uri="{BB962C8B-B14F-4D97-AF65-F5344CB8AC3E}">
        <p14:creationId xmlns:p14="http://schemas.microsoft.com/office/powerpoint/2010/main" val="53422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863E-CCAE-4F78-AB0F-9BF76F406946}"/>
              </a:ext>
            </a:extLst>
          </p:cNvPr>
          <p:cNvSpPr>
            <a:spLocks noGrp="1"/>
          </p:cNvSpPr>
          <p:nvPr>
            <p:ph type="title"/>
          </p:nvPr>
        </p:nvSpPr>
        <p:spPr/>
        <p:txBody>
          <a:bodyPr/>
          <a:lstStyle/>
          <a:p>
            <a:r>
              <a:rPr lang="en-US" dirty="0">
                <a:solidFill>
                  <a:schemeClr val="tx2"/>
                </a:solidFill>
              </a:rPr>
              <a:t>Using Emotion in Writing (Cont.)</a:t>
            </a:r>
          </a:p>
        </p:txBody>
      </p:sp>
      <p:sp>
        <p:nvSpPr>
          <p:cNvPr id="3" name="Content Placeholder 2">
            <a:extLst>
              <a:ext uri="{FF2B5EF4-FFF2-40B4-BE49-F238E27FC236}">
                <a16:creationId xmlns:a16="http://schemas.microsoft.com/office/drawing/2014/main" id="{25F439F2-3C9D-4A56-9D96-2FCF7D678433}"/>
              </a:ext>
            </a:extLst>
          </p:cNvPr>
          <p:cNvSpPr>
            <a:spLocks noGrp="1"/>
          </p:cNvSpPr>
          <p:nvPr>
            <p:ph idx="1"/>
          </p:nvPr>
        </p:nvSpPr>
        <p:spPr/>
        <p:txBody>
          <a:bodyPr vert="horz" lIns="0" tIns="45720" rIns="0" bIns="45720" rtlCol="0" anchor="t">
            <a:normAutofit/>
          </a:bodyPr>
          <a:lstStyle/>
          <a:p>
            <a:r>
              <a:rPr lang="en-US" sz="2600" b="1" u="sng" dirty="0">
                <a:solidFill>
                  <a:schemeClr val="tx2"/>
                </a:solidFill>
              </a:rPr>
              <a:t>Use Imagery to Suggest an Emotion</a:t>
            </a:r>
          </a:p>
          <a:p>
            <a:pPr marL="0" indent="0">
              <a:buNone/>
            </a:pPr>
            <a:r>
              <a:rPr lang="en-US" sz="2600" dirty="0">
                <a:solidFill>
                  <a:schemeClr val="tx2"/>
                </a:solidFill>
              </a:rPr>
              <a:t>Poetry is all about using imagery to evoke emotion, and that works just as well in prose. Metaphor, simile, and colorful language can be an effective way to convey emotions without ever using a specific emotion word.</a:t>
            </a:r>
            <a:endParaRPr lang="en-US" dirty="0">
              <a:solidFill>
                <a:schemeClr val="tx2"/>
              </a:solidFill>
            </a:endParaRPr>
          </a:p>
          <a:p>
            <a:r>
              <a:rPr lang="en-US" sz="2600" b="1" dirty="0">
                <a:solidFill>
                  <a:schemeClr val="tx2"/>
                </a:solidFill>
              </a:rPr>
              <a:t>Instead of</a:t>
            </a:r>
            <a:r>
              <a:rPr lang="en-US" sz="2600" dirty="0">
                <a:solidFill>
                  <a:schemeClr val="tx2"/>
                </a:solidFill>
              </a:rPr>
              <a:t>: Fear made her quicken her steps. Someone was following her.</a:t>
            </a:r>
            <a:endParaRPr lang="en-US" dirty="0">
              <a:solidFill>
                <a:schemeClr val="tx2"/>
              </a:solidFill>
            </a:endParaRPr>
          </a:p>
          <a:p>
            <a:r>
              <a:rPr lang="en-US" sz="2600" b="1" dirty="0">
                <a:solidFill>
                  <a:schemeClr val="tx2"/>
                </a:solidFill>
              </a:rPr>
              <a:t>Try</a:t>
            </a:r>
            <a:r>
              <a:rPr lang="en-US" sz="2600" dirty="0">
                <a:solidFill>
                  <a:schemeClr val="tx2"/>
                </a:solidFill>
              </a:rPr>
              <a:t>: The world fell away, drained of all color but him, standing in the sunlight.</a:t>
            </a:r>
            <a:endParaRPr lang="en-US" dirty="0">
              <a:solidFill>
                <a:schemeClr val="tx2"/>
              </a:solidFill>
            </a:endParaRPr>
          </a:p>
          <a:p>
            <a:pPr>
              <a:buNone/>
            </a:pPr>
            <a:endParaRPr lang="en-US" sz="2600" dirty="0">
              <a:solidFill>
                <a:schemeClr val="tx2"/>
              </a:solidFill>
            </a:endParaRPr>
          </a:p>
        </p:txBody>
      </p:sp>
    </p:spTree>
    <p:extLst>
      <p:ext uri="{BB962C8B-B14F-4D97-AF65-F5344CB8AC3E}">
        <p14:creationId xmlns:p14="http://schemas.microsoft.com/office/powerpoint/2010/main" val="71453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E863E-CCAE-4F78-AB0F-9BF76F406946}"/>
              </a:ext>
            </a:extLst>
          </p:cNvPr>
          <p:cNvSpPr>
            <a:spLocks noGrp="1"/>
          </p:cNvSpPr>
          <p:nvPr>
            <p:ph type="title"/>
          </p:nvPr>
        </p:nvSpPr>
        <p:spPr/>
        <p:txBody>
          <a:bodyPr/>
          <a:lstStyle/>
          <a:p>
            <a:r>
              <a:rPr lang="en-US" dirty="0">
                <a:solidFill>
                  <a:schemeClr val="tx2"/>
                </a:solidFill>
              </a:rPr>
              <a:t>Using Emotion in Writing (Cont.)</a:t>
            </a:r>
          </a:p>
        </p:txBody>
      </p:sp>
      <p:sp>
        <p:nvSpPr>
          <p:cNvPr id="3" name="Content Placeholder 2">
            <a:extLst>
              <a:ext uri="{FF2B5EF4-FFF2-40B4-BE49-F238E27FC236}">
                <a16:creationId xmlns:a16="http://schemas.microsoft.com/office/drawing/2014/main" id="{25F439F2-3C9D-4A56-9D96-2FCF7D678433}"/>
              </a:ext>
            </a:extLst>
          </p:cNvPr>
          <p:cNvSpPr>
            <a:spLocks noGrp="1"/>
          </p:cNvSpPr>
          <p:nvPr>
            <p:ph idx="1"/>
          </p:nvPr>
        </p:nvSpPr>
        <p:spPr>
          <a:xfrm>
            <a:off x="1104900" y="1600200"/>
            <a:ext cx="9982200" cy="5153186"/>
          </a:xfrm>
        </p:spPr>
        <p:txBody>
          <a:bodyPr vert="horz" lIns="0" tIns="45720" rIns="0" bIns="45720" rtlCol="0" anchor="t">
            <a:normAutofit/>
          </a:bodyPr>
          <a:lstStyle/>
          <a:p>
            <a:pPr>
              <a:buFont typeface="Wingdings"/>
            </a:pPr>
            <a:r>
              <a:rPr lang="en-US" sz="2600" dirty="0">
                <a:solidFill>
                  <a:schemeClr val="tx2"/>
                </a:solidFill>
              </a:rPr>
              <a:t>Each character will react differently to the same emotion, so understanding how a character might react can guide us on how to describe how she feels. Some people feel things more externally, refusing to think about them on an emotional level. Others think too much and try to deny reacting to things. And when one character reacts in a certain way, that provides another character a chance to react, so emotions can build off one another–for good or for bad.</a:t>
            </a:r>
            <a:endParaRPr lang="en-US"/>
          </a:p>
          <a:p>
            <a:r>
              <a:rPr lang="en-US" sz="2600" dirty="0">
                <a:solidFill>
                  <a:schemeClr val="tx2"/>
                </a:solidFill>
              </a:rPr>
              <a:t>Emotions can turn a ho-hum scene into one that stays in a reader’s mind long after the book is read. Don’t just say how a character feels–make the reader feel it too.</a:t>
            </a:r>
            <a:endParaRPr lang="en-US" dirty="0">
              <a:solidFill>
                <a:schemeClr val="tx2"/>
              </a:solidFill>
            </a:endParaRPr>
          </a:p>
        </p:txBody>
      </p:sp>
    </p:spTree>
    <p:extLst>
      <p:ext uri="{BB962C8B-B14F-4D97-AF65-F5344CB8AC3E}">
        <p14:creationId xmlns:p14="http://schemas.microsoft.com/office/powerpoint/2010/main" val="384136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BAFF00-647E-4627-9B6C-A5CDC1F32200}">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40262f94-9f35-4ac3-9a90-690165a166b7"/>
    <ds:schemaRef ds:uri="a4f35948-e619-41b3-aa29-22878b09cfd2"/>
    <ds:schemaRef ds:uri="http://www.w3.org/XML/1998/namespace"/>
    <ds:schemaRef ds:uri="http://purl.org/dc/terms/"/>
  </ds:schemaRefs>
</ds:datastoreItem>
</file>

<file path=customXml/itemProps2.xml><?xml version="1.0" encoding="utf-8"?>
<ds:datastoreItem xmlns:ds="http://schemas.openxmlformats.org/officeDocument/2006/customXml" ds:itemID="{5400D5F3-AA73-4EC6-BCD9-0DC3E330E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DDC6030-8312-4894-9236-1E15DA4F39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65</TotalTime>
  <Words>3826</Words>
  <Application>Microsoft Office PowerPoint</Application>
  <PresentationFormat>Widescreen</PresentationFormat>
  <Paragraphs>158</Paragraphs>
  <Slides>35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Euphemia</vt:lpstr>
      <vt:lpstr>Plantagenet Cherokee</vt:lpstr>
      <vt:lpstr>Wingdings</vt:lpstr>
      <vt:lpstr>Academic Literature 16x9</vt:lpstr>
      <vt:lpstr>Descriptive  Pre-Writing</vt:lpstr>
      <vt:lpstr>Portraying People, Places, and Things</vt:lpstr>
      <vt:lpstr>Characteristics of Description</vt:lpstr>
      <vt:lpstr>Characteristics of Description (Continued)</vt:lpstr>
      <vt:lpstr>Characteristics of Description (Continued)</vt:lpstr>
      <vt:lpstr>Characteristics of Description (Continued)</vt:lpstr>
      <vt:lpstr>Now Let's Practice!</vt:lpstr>
      <vt:lpstr>PowerPoint Presentation</vt:lpstr>
      <vt:lpstr>PowerPoint Presentation</vt:lpstr>
      <vt:lpstr>PowerPoint Presentation</vt:lpstr>
      <vt:lpstr>PowerPoint Presentation</vt:lpstr>
      <vt:lpstr>USING descriptors effectively</vt:lpstr>
      <vt:lpstr>Denotation vs. Connotation</vt:lpstr>
      <vt:lpstr>Denotation vs. Connotation (Continued)</vt:lpstr>
      <vt:lpstr>The Three Elements of "Connotative" Meaning</vt:lpstr>
      <vt:lpstr>The Three Elements of "Connotative" Meaning (Continued)</vt:lpstr>
      <vt:lpstr>The Three Elements of "Connotative" Meaning (Continued)</vt:lpstr>
      <vt:lpstr>Example Through Activities</vt:lpstr>
      <vt:lpstr>Examples Through Activities</vt:lpstr>
      <vt:lpstr>Personal Interpretation Example</vt:lpstr>
      <vt:lpstr>Activity 4: The Power of Connotation</vt:lpstr>
      <vt:lpstr>The Power of Connotation</vt:lpstr>
      <vt:lpstr>Write Your Own Paragraph - People</vt:lpstr>
      <vt:lpstr>On to Places - Setting</vt:lpstr>
      <vt:lpstr>On to Places - Setting</vt:lpstr>
      <vt:lpstr>On to "Things"</vt:lpstr>
      <vt:lpstr>Combine All Three!</vt:lpstr>
      <vt:lpstr>Describing emotion</vt:lpstr>
      <vt:lpstr>Using Emotion in Writing</vt:lpstr>
      <vt:lpstr>Using Emotion in Writing (Cont.)</vt:lpstr>
      <vt:lpstr>Using Emotion in Writing (Cont.)</vt:lpstr>
      <vt:lpstr>Using Emotion in Writing (Cont.)</vt:lpstr>
      <vt:lpstr>Using Emotion in Writing (Cont.)</vt:lpstr>
      <vt:lpstr>Using Emotion in Writing (Cont.)</vt:lpstr>
      <vt:lpstr>Using Emotion in Writing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
  <cp:lastModifiedBy>Amanda Smith</cp:lastModifiedBy>
  <cp:revision>777</cp:revision>
  <dcterms:created xsi:type="dcterms:W3CDTF">2014-04-17T22:28:38Z</dcterms:created>
  <dcterms:modified xsi:type="dcterms:W3CDTF">2019-12-13T01:53:01Z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